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57" r:id="rId4"/>
    <p:sldId id="258" r:id="rId5"/>
    <p:sldId id="266" r:id="rId6"/>
    <p:sldId id="259" r:id="rId7"/>
    <p:sldId id="260" r:id="rId8"/>
    <p:sldId id="261" r:id="rId9"/>
    <p:sldId id="262" r:id="rId10"/>
    <p:sldId id="271" r:id="rId11"/>
    <p:sldId id="267" r:id="rId12"/>
    <p:sldId id="263" r:id="rId13"/>
    <p:sldId id="270" r:id="rId14"/>
  </p:sldIdLst>
  <p:sldSz cx="18288000" cy="10287000"/>
  <p:notesSz cx="10287000" cy="18288000"/>
  <p:embeddedFontLst>
    <p:embeddedFont>
      <p:font typeface="Pretendard Medium" panose="02000603000000020004" pitchFamily="2" charset="-127"/>
      <p:regular r:id="rId16"/>
    </p:embeddedFont>
    <p:embeddedFont>
      <p:font typeface="Pretendard SemiBold" panose="02000703000000020004" pitchFamily="2" charset="-127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F6F2EA"/>
    <a:srgbClr val="E46C0A"/>
    <a:srgbClr val="001A46"/>
    <a:srgbClr val="DFBF9E"/>
    <a:srgbClr val="EED9B3"/>
    <a:srgbClr val="FFFFFF"/>
    <a:srgbClr val="F8FBFF"/>
    <a:srgbClr val="7C7D7F"/>
    <a:srgbClr val="ADA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3848" autoAdjust="0"/>
  </p:normalViewPr>
  <p:slideViewPr>
    <p:cSldViewPr>
      <p:cViewPr varScale="1">
        <p:scale>
          <a:sx n="52" d="100"/>
          <a:sy n="52" d="100"/>
        </p:scale>
        <p:origin x="946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F46B6-DF71-4794-A6CE-D477530BBFCE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E817C-453D-4755-841F-FADD8EAEA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465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BE817C-453D-4755-841F-FADD8EAEA0B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814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E817C-453D-4755-841F-FADD8EAEA0B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094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BE817C-453D-4755-841F-FADD8EAEA0B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9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BE817C-453D-4755-841F-FADD8EAEA0B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7541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2.wdp"/><Relationship Id="rId3" Type="http://schemas.openxmlformats.org/officeDocument/2006/relationships/image" Target="../media/image34.png"/><Relationship Id="rId7" Type="http://schemas.openxmlformats.org/officeDocument/2006/relationships/image" Target="../media/image4.png"/><Relationship Id="rId12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14868" y="-1301587"/>
            <a:ext cx="12888889" cy="12888889"/>
            <a:chOff x="-2814868" y="-1301587"/>
            <a:chExt cx="12888889" cy="12888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14868" y="-1301587"/>
              <a:ext cx="12888889" cy="12888889"/>
            </a:xfrm>
            <a:prstGeom prst="rect">
              <a:avLst/>
            </a:prstGeom>
          </p:spPr>
        </p:pic>
      </p:grpSp>
      <p:sp>
        <p:nvSpPr>
          <p:cNvPr id="2" name="부제목 2">
            <a:extLst>
              <a:ext uri="{FF2B5EF4-FFF2-40B4-BE49-F238E27FC236}">
                <a16:creationId xmlns:a16="http://schemas.microsoft.com/office/drawing/2014/main" id="{3F8778F9-0489-5F3C-9422-7DA969EBF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22376" y="6846312"/>
            <a:ext cx="2575561" cy="2214821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1627234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공두환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1830700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김재원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1831088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고봉훈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2023966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최유진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2023837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권건우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71B39F4-B70F-0C3D-285A-27C582433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354" y="1354138"/>
            <a:ext cx="15009846" cy="2086549"/>
          </a:xfrm>
        </p:spPr>
        <p:txBody>
          <a:bodyPr>
            <a:normAutofit/>
          </a:bodyPr>
          <a:lstStyle/>
          <a:p>
            <a:pPr algn="l"/>
            <a:r>
              <a:rPr lang="ko-KR" altLang="en-US" sz="7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경험치 기반 </a:t>
            </a:r>
            <a:r>
              <a:rPr lang="ko-KR" altLang="en-US" sz="7200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플래너</a:t>
            </a:r>
            <a:r>
              <a:rPr lang="ko-KR" altLang="en-US" sz="7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애플리케이션 </a:t>
            </a:r>
            <a:r>
              <a:rPr lang="en-US" altLang="ko-KR" sz="7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| </a:t>
            </a:r>
            <a:r>
              <a:rPr lang="en-US" altLang="ko-KR" sz="7200" b="1" dirty="0" err="1">
                <a:solidFill>
                  <a:srgbClr val="4F81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LePl</a:t>
            </a:r>
            <a:endParaRPr lang="ko-KR" altLang="en-US" sz="7200" b="1" dirty="0">
              <a:solidFill>
                <a:srgbClr val="4F81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742D473-8D5F-1E31-9D62-C213F0B71412}"/>
              </a:ext>
            </a:extLst>
          </p:cNvPr>
          <p:cNvSpPr txBox="1">
            <a:spLocks/>
          </p:cNvSpPr>
          <p:nvPr/>
        </p:nvSpPr>
        <p:spPr>
          <a:xfrm>
            <a:off x="1219200" y="3345076"/>
            <a:ext cx="11669486" cy="847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b="1" dirty="0">
                <a:solidFill>
                  <a:srgbClr val="4F81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Le</a:t>
            </a:r>
            <a:r>
              <a:rPr lang="en-US" altLang="ko-KR" sz="5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vel</a:t>
            </a:r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5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Up</a:t>
            </a:r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5400" b="1" dirty="0">
                <a:solidFill>
                  <a:srgbClr val="4F81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Pl</a:t>
            </a:r>
            <a:r>
              <a:rPr lang="en-US" altLang="ko-KR" sz="5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anner</a:t>
            </a:r>
            <a:endParaRPr lang="ko-KR" altLang="en-US" sz="5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71274D-ED43-9402-34A7-9269EE88F24C}"/>
              </a:ext>
            </a:extLst>
          </p:cNvPr>
          <p:cNvSpPr txBox="1"/>
          <p:nvPr/>
        </p:nvSpPr>
        <p:spPr>
          <a:xfrm>
            <a:off x="17821737" y="9636614"/>
            <a:ext cx="46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9" name="그림 8" descr="크리스마스 트리, 크리스마스, 테이블, 나무이(가) 표시된 사진&#10;&#10;자동 생성된 설명">
            <a:extLst>
              <a:ext uri="{FF2B5EF4-FFF2-40B4-BE49-F238E27FC236}">
                <a16:creationId xmlns:a16="http://schemas.microsoft.com/office/drawing/2014/main" id="{37D2D73B-4C59-2DEB-7DCE-07F3F15314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2" b="95979" l="4418" r="96586">
                        <a14:foregroundMark x1="16867" y1="28671" x2="16867" y2="28671"/>
                        <a14:foregroundMark x1="10141" y1="28322" x2="10141" y2="28322"/>
                        <a14:foregroundMark x1="5120" y1="27185" x2="31325" y2="19143"/>
                        <a14:foregroundMark x1="31325" y1="19143" x2="49096" y2="5682"/>
                        <a14:foregroundMark x1="4920" y1="27185" x2="7631" y2="26661"/>
                        <a14:foregroundMark x1="4661" y1="64712" x2="4518" y2="72815"/>
                        <a14:foregroundMark x1="5321" y1="27360" x2="4709" y2="62000"/>
                        <a14:foregroundMark x1="48494" y1="4983" x2="87550" y2="23776"/>
                        <a14:foregroundMark x1="87550" y1="23776" x2="94053" y2="37767"/>
                        <a14:foregroundMark x1="95876" y1="55252" x2="95382" y2="70542"/>
                        <a14:foregroundMark x1="95382" y1="70542" x2="50532" y2="95491"/>
                        <a14:foregroundMark x1="44999" y1="93539" x2="4518" y2="70804"/>
                        <a14:foregroundMark x1="80020" y1="36364" x2="80020" y2="36364"/>
                        <a14:foregroundMark x1="58936" y1="15210" x2="80622" y2="53759"/>
                        <a14:foregroundMark x1="42871" y1="25087" x2="23695" y2="50699"/>
                        <a14:foregroundMark x1="48702" y1="4998" x2="9940" y2="26049"/>
                        <a14:foregroundMark x1="9940" y1="26049" x2="3975" y2="61980"/>
                        <a14:foregroundMark x1="4657" y1="64712" x2="14759" y2="77185"/>
                        <a14:foregroundMark x1="14759" y1="77185" x2="41667" y2="91608"/>
                        <a14:foregroundMark x1="41667" y1="91608" x2="58835" y2="89073"/>
                        <a14:foregroundMark x1="58835" y1="89073" x2="95281" y2="72552"/>
                        <a14:foregroundMark x1="95281" y1="72552" x2="95829" y2="55253"/>
                        <a14:foregroundMark x1="96166" y1="31129" x2="53611" y2="5663"/>
                        <a14:backgroundMark x1="49398" y1="3322" x2="54116" y2="5157"/>
                        <a14:backgroundMark x1="96386" y1="31206" x2="97590" y2="37413"/>
                        <a14:backgroundMark x1="96386" y1="31731" x2="96386" y2="30857"/>
                        <a14:backgroundMark x1="96787" y1="31556" x2="96386" y2="30857"/>
                        <a14:backgroundMark x1="96185" y1="37587" x2="96486" y2="55245"/>
                        <a14:backgroundMark x1="3414" y1="62937" x2="3715" y2="64510"/>
                        <a14:backgroundMark x1="3815" y1="61976" x2="3715" y2="64685"/>
                        <a14:backgroundMark x1="44779" y1="93706" x2="50201" y2="97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456" y="4061681"/>
            <a:ext cx="3538744" cy="4064581"/>
          </a:xfrm>
          <a:prstGeom prst="rect">
            <a:avLst/>
          </a:prstGeom>
        </p:spPr>
      </p:pic>
      <p:pic>
        <p:nvPicPr>
          <p:cNvPr id="10" name="그림 9" descr="집, 스크린샷이(가) 표시된 사진&#10;&#10;자동 생성된 설명">
            <a:extLst>
              <a:ext uri="{FF2B5EF4-FFF2-40B4-BE49-F238E27FC236}">
                <a16:creationId xmlns:a16="http://schemas.microsoft.com/office/drawing/2014/main" id="{C50AC488-11A6-63C4-628B-9C726AE6AA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388" y="4089151"/>
            <a:ext cx="3538744" cy="4064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0270" y="9198950"/>
            <a:ext cx="18368270" cy="35714"/>
            <a:chOff x="0" y="9198535"/>
            <a:chExt cx="18368270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198535"/>
              <a:ext cx="18368270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D923837E-CF50-430D-10F2-EC74FF0CAD87}"/>
              </a:ext>
            </a:extLst>
          </p:cNvPr>
          <p:cNvSpPr txBox="1">
            <a:spLocks/>
          </p:cNvSpPr>
          <p:nvPr/>
        </p:nvSpPr>
        <p:spPr>
          <a:xfrm>
            <a:off x="304800" y="266700"/>
            <a:ext cx="16687800" cy="1418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srgbClr val="EEECE1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7200" b="1" dirty="0">
                <a:solidFill>
                  <a:srgbClr val="EEECE1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애플리케이션 로딩 시간 개선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1E3BB-B1F1-3456-C4C8-80279C0F1CD2}"/>
              </a:ext>
            </a:extLst>
          </p:cNvPr>
          <p:cNvSpPr txBox="1"/>
          <p:nvPr/>
        </p:nvSpPr>
        <p:spPr>
          <a:xfrm>
            <a:off x="17526001" y="9636614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C3F623-10EF-1FD0-06BC-C807DDA7BEA3}"/>
              </a:ext>
            </a:extLst>
          </p:cNvPr>
          <p:cNvSpPr txBox="1"/>
          <p:nvPr/>
        </p:nvSpPr>
        <p:spPr>
          <a:xfrm>
            <a:off x="533400" y="1716119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Low Poly Asset </a:t>
            </a:r>
            <a:r>
              <a:rPr lang="ko-KR" altLang="en-US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FEF3D6-73E4-6C99-D136-FB82C7357B4D}"/>
              </a:ext>
            </a:extLst>
          </p:cNvPr>
          <p:cNvSpPr txBox="1"/>
          <p:nvPr/>
        </p:nvSpPr>
        <p:spPr>
          <a:xfrm>
            <a:off x="533400" y="3469279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캐시 적용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29F55-0E30-8CF4-CC6F-D8C37F364E10}"/>
              </a:ext>
            </a:extLst>
          </p:cNvPr>
          <p:cNvSpPr txBox="1"/>
          <p:nvPr/>
        </p:nvSpPr>
        <p:spPr>
          <a:xfrm>
            <a:off x="533400" y="61341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서버 부하 테스트 </a:t>
            </a:r>
            <a:r>
              <a:rPr lang="en-US" altLang="ko-KR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쿼리 튜닝</a:t>
            </a:r>
            <a:r>
              <a:rPr lang="en-US" altLang="ko-KR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4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DDE3D-800C-D9F1-B35F-0B18BA24C336}"/>
              </a:ext>
            </a:extLst>
          </p:cNvPr>
          <p:cNvSpPr txBox="1"/>
          <p:nvPr/>
        </p:nvSpPr>
        <p:spPr>
          <a:xfrm>
            <a:off x="852644" y="4294882"/>
            <a:ext cx="16459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브라우저 캐시 적용을 통해 </a:t>
            </a:r>
            <a:r>
              <a:rPr lang="en-US" altLang="ko-KR" sz="3200" b="1" dirty="0">
                <a:solidFill>
                  <a:srgbClr val="4F81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1.65</a:t>
            </a:r>
            <a:r>
              <a:rPr lang="ko-KR" altLang="en-US" sz="3200" b="1" dirty="0">
                <a:solidFill>
                  <a:srgbClr val="4F81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</a:t>
            </a:r>
            <a:r>
              <a:rPr lang="en-US" altLang="ko-KR" sz="3200" b="1" dirty="0">
                <a:solidFill>
                  <a:srgbClr val="4F81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0.1</a:t>
            </a:r>
            <a:r>
              <a:rPr lang="ko-KR" altLang="en-US" sz="3200" b="1" dirty="0">
                <a:solidFill>
                  <a:srgbClr val="4F81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</a:t>
            </a:r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3D Asset </a:t>
            </a: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로딩 속도 </a:t>
            </a:r>
            <a:r>
              <a:rPr lang="en-US" altLang="ko-KR" sz="3200" b="1" dirty="0">
                <a:solidFill>
                  <a:srgbClr val="E46C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16.5</a:t>
            </a:r>
            <a:r>
              <a:rPr lang="ko-KR" altLang="en-US" sz="3200" b="1" dirty="0">
                <a:solidFill>
                  <a:srgbClr val="E46C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</a:t>
            </a: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개선</a:t>
            </a:r>
            <a:endParaRPr lang="en-US" altLang="ko-KR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사용자들이 공통으로 사용하는 사용자 정보</a:t>
            </a:r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상점 정보에 서버 캐시 적용을 통해 정보 조회 성능 개선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77178D3-E97C-8FEB-F841-D7E9B6F081BD}"/>
              </a:ext>
            </a:extLst>
          </p:cNvPr>
          <p:cNvSpPr/>
          <p:nvPr/>
        </p:nvSpPr>
        <p:spPr>
          <a:xfrm>
            <a:off x="12640137" y="7781561"/>
            <a:ext cx="466263" cy="201574"/>
          </a:xfrm>
          <a:prstGeom prst="rightArrow">
            <a:avLst/>
          </a:prstGeom>
          <a:solidFill>
            <a:srgbClr val="001A46"/>
          </a:solidFill>
          <a:ln>
            <a:solidFill>
              <a:srgbClr val="001A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DFBF9E"/>
                </a:solidFill>
              </a:ln>
              <a:solidFill>
                <a:srgbClr val="DFBF9E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A6C7F2C-C7D9-3379-62FE-DFC773A11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226661"/>
              </p:ext>
            </p:extLst>
          </p:nvPr>
        </p:nvGraphicFramePr>
        <p:xfrm>
          <a:off x="8191500" y="6134100"/>
          <a:ext cx="4229100" cy="35024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14550">
                  <a:extLst>
                    <a:ext uri="{9D8B030D-6E8A-4147-A177-3AD203B41FA5}">
                      <a16:colId xmlns:a16="http://schemas.microsoft.com/office/drawing/2014/main" val="1143480398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705242096"/>
                    </a:ext>
                  </a:extLst>
                </a:gridCol>
              </a:tblGrid>
              <a:tr h="4378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 사용자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500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253304"/>
                  </a:ext>
                </a:extLst>
              </a:tr>
              <a:tr h="4378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평균 </a:t>
                      </a:r>
                      <a:r>
                        <a:rPr lang="en-US" altLang="ko-KR" dirty="0"/>
                        <a:t>TPS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25.6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125033"/>
                  </a:ext>
                </a:extLst>
              </a:tr>
              <a:tr h="4378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최고 </a:t>
                      </a:r>
                      <a:r>
                        <a:rPr lang="en-US" altLang="ko-KR" dirty="0"/>
                        <a:t>TPS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37.0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238474"/>
                  </a:ext>
                </a:extLst>
              </a:tr>
              <a:tr h="4378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평균 테스트 시간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초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031616"/>
                  </a:ext>
                </a:extLst>
              </a:tr>
              <a:tr h="4378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 실행 테스트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3,049</a:t>
                      </a:r>
                      <a:r>
                        <a:rPr lang="ko-KR" altLang="en-US" dirty="0"/>
                        <a:t>번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831849"/>
                  </a:ext>
                </a:extLst>
              </a:tr>
              <a:tr h="4378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성공한 테스트 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2,933</a:t>
                      </a:r>
                      <a:r>
                        <a:rPr lang="ko-KR" altLang="en-US" dirty="0"/>
                        <a:t>번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364009"/>
                  </a:ext>
                </a:extLst>
              </a:tr>
              <a:tr h="4378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에러 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116</a:t>
                      </a:r>
                      <a:r>
                        <a:rPr lang="ko-KR" altLang="en-US" dirty="0"/>
                        <a:t>번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302530"/>
                  </a:ext>
                </a:extLst>
              </a:tr>
              <a:tr h="4378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동작 시간 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분 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42392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3320E75-2923-D592-35FA-C9F30C2470F3}"/>
              </a:ext>
            </a:extLst>
          </p:cNvPr>
          <p:cNvSpPr txBox="1"/>
          <p:nvPr/>
        </p:nvSpPr>
        <p:spPr>
          <a:xfrm>
            <a:off x="852644" y="2501325"/>
            <a:ext cx="1485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Low Poly</a:t>
            </a: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 적용된 </a:t>
            </a:r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Asset</a:t>
            </a: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적용하여 </a:t>
            </a:r>
            <a:r>
              <a:rPr lang="en-US" altLang="ko-KR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2.8</a:t>
            </a:r>
            <a:r>
              <a:rPr lang="ko-KR" alt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</a:t>
            </a:r>
            <a:r>
              <a:rPr lang="en-US" altLang="ko-KR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0.2</a:t>
            </a:r>
            <a:r>
              <a:rPr lang="ko-KR" alt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</a:t>
            </a:r>
            <a:r>
              <a:rPr lang="en-US" altLang="ko-KR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14</a:t>
            </a:r>
            <a:r>
              <a:rPr lang="ko-KR" altLang="en-US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</a:t>
            </a: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개선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29ED57-02E3-8C67-FEA3-52F0728C2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188037"/>
              </p:ext>
            </p:extLst>
          </p:nvPr>
        </p:nvGraphicFramePr>
        <p:xfrm>
          <a:off x="13258800" y="6134100"/>
          <a:ext cx="4229100" cy="35024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14550">
                  <a:extLst>
                    <a:ext uri="{9D8B030D-6E8A-4147-A177-3AD203B41FA5}">
                      <a16:colId xmlns:a16="http://schemas.microsoft.com/office/drawing/2014/main" val="1143480398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705242096"/>
                    </a:ext>
                  </a:extLst>
                </a:gridCol>
              </a:tblGrid>
              <a:tr h="4378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 사용자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500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253304"/>
                  </a:ext>
                </a:extLst>
              </a:tr>
              <a:tr h="4378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평균 </a:t>
                      </a:r>
                      <a:r>
                        <a:rPr lang="en-US" altLang="ko-KR" dirty="0"/>
                        <a:t>TPS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2,355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125033"/>
                  </a:ext>
                </a:extLst>
              </a:tr>
              <a:tr h="4378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최고 </a:t>
                      </a:r>
                      <a:r>
                        <a:rPr lang="en-US" altLang="ko-KR" dirty="0"/>
                        <a:t>TPS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2,838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238474"/>
                  </a:ext>
                </a:extLst>
              </a:tr>
              <a:tr h="4378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평균 테스트 시간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</a:t>
                      </a:r>
                      <a:r>
                        <a:rPr lang="ko-KR" altLang="en-US" dirty="0"/>
                        <a:t>초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031616"/>
                  </a:ext>
                </a:extLst>
              </a:tr>
              <a:tr h="4378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 실행 테스트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271,517</a:t>
                      </a:r>
                      <a:r>
                        <a:rPr lang="ko-KR" altLang="en-US" dirty="0"/>
                        <a:t>번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831849"/>
                  </a:ext>
                </a:extLst>
              </a:tr>
              <a:tr h="4378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성공한 테스트 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271,517</a:t>
                      </a:r>
                      <a:r>
                        <a:rPr lang="ko-KR" altLang="en-US" dirty="0"/>
                        <a:t>번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364009"/>
                  </a:ext>
                </a:extLst>
              </a:tr>
              <a:tr h="4378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에러 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번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302530"/>
                  </a:ext>
                </a:extLst>
              </a:tr>
              <a:tr h="4378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동작 시간 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분 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42392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661FCCB-15C7-D7C4-3085-3F806D0FBDC4}"/>
              </a:ext>
            </a:extLst>
          </p:cNvPr>
          <p:cNvSpPr txBox="1"/>
          <p:nvPr/>
        </p:nvSpPr>
        <p:spPr>
          <a:xfrm>
            <a:off x="852644" y="6903970"/>
            <a:ext cx="7162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전제 조건</a:t>
            </a:r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2</a:t>
            </a: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분 동안 사용자 </a:t>
            </a:r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500</a:t>
            </a: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명이 몰렸을 경우</a:t>
            </a:r>
            <a:endParaRPr lang="en-US" altLang="ko-KR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쿼리 튜닝 전</a:t>
            </a:r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</a:t>
            </a: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명 당 </a:t>
            </a:r>
            <a:r>
              <a:rPr lang="en-US" altLang="ko-KR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대기 시간 발생</a:t>
            </a:r>
            <a:endParaRPr lang="en-US" altLang="ko-KR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쿼리 튜닝 후</a:t>
            </a:r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</a:t>
            </a: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명 당 </a:t>
            </a:r>
            <a:r>
              <a:rPr lang="en-US" altLang="ko-KR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0.1</a:t>
            </a:r>
            <a:r>
              <a:rPr lang="ko-KR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대기 시간 발생</a:t>
            </a:r>
            <a:endParaRPr lang="en-US" altLang="ko-KR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</a:t>
            </a:r>
            <a:r>
              <a:rPr lang="en-US" altLang="ko-KR" sz="3200" b="1" dirty="0">
                <a:solidFill>
                  <a:srgbClr val="E46C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120</a:t>
            </a:r>
            <a:r>
              <a:rPr lang="ko-KR" altLang="en-US" sz="3200" b="1" dirty="0">
                <a:solidFill>
                  <a:srgbClr val="E46C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 개선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9A693049-1A7E-05A4-474A-46310E440430}"/>
              </a:ext>
            </a:extLst>
          </p:cNvPr>
          <p:cNvSpPr/>
          <p:nvPr/>
        </p:nvSpPr>
        <p:spPr>
          <a:xfrm>
            <a:off x="914400" y="7581900"/>
            <a:ext cx="381000" cy="100787"/>
          </a:xfrm>
          <a:prstGeom prst="rightArrow">
            <a:avLst/>
          </a:prstGeom>
          <a:solidFill>
            <a:srgbClr val="001A46"/>
          </a:solidFill>
          <a:ln>
            <a:solidFill>
              <a:srgbClr val="001A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DFBF9E"/>
                </a:solidFill>
              </a:ln>
              <a:solidFill>
                <a:srgbClr val="DFBF9E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A2EC1C3-16D3-BC60-E748-C53DED5DDE77}"/>
              </a:ext>
            </a:extLst>
          </p:cNvPr>
          <p:cNvSpPr/>
          <p:nvPr/>
        </p:nvSpPr>
        <p:spPr>
          <a:xfrm>
            <a:off x="914400" y="9592039"/>
            <a:ext cx="381000" cy="100787"/>
          </a:xfrm>
          <a:prstGeom prst="rightArrow">
            <a:avLst/>
          </a:prstGeom>
          <a:solidFill>
            <a:srgbClr val="001A46"/>
          </a:solidFill>
          <a:ln>
            <a:solidFill>
              <a:srgbClr val="001A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DFBF9E"/>
                </a:solidFill>
              </a:ln>
              <a:solidFill>
                <a:srgbClr val="DFBF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82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D923837E-CF50-430D-10F2-EC74FF0CAD87}"/>
              </a:ext>
            </a:extLst>
          </p:cNvPr>
          <p:cNvSpPr txBox="1">
            <a:spLocks/>
          </p:cNvSpPr>
          <p:nvPr/>
        </p:nvSpPr>
        <p:spPr>
          <a:xfrm>
            <a:off x="304800" y="266700"/>
            <a:ext cx="10515600" cy="1418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애플리케이션 시현 영상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31FD1-ACB7-32EA-BAD5-F1704043D15C}"/>
              </a:ext>
            </a:extLst>
          </p:cNvPr>
          <p:cNvSpPr txBox="1"/>
          <p:nvPr/>
        </p:nvSpPr>
        <p:spPr>
          <a:xfrm>
            <a:off x="17526001" y="9636614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11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4" name="Lepl 시연">
            <a:hlinkClick r:id="" action="ppaction://media"/>
            <a:extLst>
              <a:ext uri="{FF2B5EF4-FFF2-40B4-BE49-F238E27FC236}">
                <a16:creationId xmlns:a16="http://schemas.microsoft.com/office/drawing/2014/main" id="{2C9BF9B2-AD24-4558-BFE9-8DE79363D8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4600" y="1653121"/>
            <a:ext cx="5638800" cy="833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E8EB3E-8C46-CC83-090D-2DAD3B56EEE7}"/>
              </a:ext>
            </a:extLst>
          </p:cNvPr>
          <p:cNvSpPr/>
          <p:nvPr/>
        </p:nvSpPr>
        <p:spPr>
          <a:xfrm>
            <a:off x="5787066" y="2095500"/>
            <a:ext cx="6473276" cy="32160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ko-KR" alt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보상 심리와 재미 요소 추가</a:t>
            </a:r>
            <a:endParaRPr lang="en-US" altLang="ko-KR" sz="4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ko-KR" alt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사용자의 성장 욕구 자극</a:t>
            </a:r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A572C-4968-2A42-CC14-1C7E59B188FE}"/>
              </a:ext>
            </a:extLst>
          </p:cNvPr>
          <p:cNvSpPr txBox="1"/>
          <p:nvPr/>
        </p:nvSpPr>
        <p:spPr>
          <a:xfrm>
            <a:off x="17526001" y="9636614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12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1FC041-3D2A-FC45-2C81-D72C8186D735}"/>
              </a:ext>
            </a:extLst>
          </p:cNvPr>
          <p:cNvSpPr txBox="1">
            <a:spLocks/>
          </p:cNvSpPr>
          <p:nvPr/>
        </p:nvSpPr>
        <p:spPr>
          <a:xfrm>
            <a:off x="304800" y="266700"/>
            <a:ext cx="11658600" cy="1418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 애플리케이션과의 차이점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D5E867A-32FA-BD71-8F6E-390F6A7A4DDF}"/>
              </a:ext>
            </a:extLst>
          </p:cNvPr>
          <p:cNvGrpSpPr/>
          <p:nvPr/>
        </p:nvGrpSpPr>
        <p:grpSpPr>
          <a:xfrm>
            <a:off x="6221165" y="1485901"/>
            <a:ext cx="1703635" cy="1752600"/>
            <a:chOff x="13182600" y="2324100"/>
            <a:chExt cx="1295400" cy="129540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FD87609-7B87-954D-CE92-CB9A08039769}"/>
                </a:ext>
              </a:extLst>
            </p:cNvPr>
            <p:cNvGrpSpPr/>
            <p:nvPr/>
          </p:nvGrpSpPr>
          <p:grpSpPr>
            <a:xfrm>
              <a:off x="13224032" y="2373166"/>
              <a:ext cx="1220630" cy="1197267"/>
              <a:chOff x="13224032" y="2373166"/>
              <a:chExt cx="1220630" cy="1197267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62AB4C1-5E71-2588-1AD0-111B3D0C310B}"/>
                  </a:ext>
                </a:extLst>
              </p:cNvPr>
              <p:cNvSpPr/>
              <p:nvPr/>
            </p:nvSpPr>
            <p:spPr>
              <a:xfrm>
                <a:off x="13335000" y="2628900"/>
                <a:ext cx="990600" cy="685800"/>
              </a:xfrm>
              <a:prstGeom prst="rect">
                <a:avLst/>
              </a:prstGeom>
              <a:solidFill>
                <a:srgbClr val="DFBF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C514368-8F18-C85E-9429-EFCB527AADF5}"/>
                  </a:ext>
                </a:extLst>
              </p:cNvPr>
              <p:cNvSpPr/>
              <p:nvPr/>
            </p:nvSpPr>
            <p:spPr>
              <a:xfrm rot="19979447">
                <a:off x="13250271" y="2455539"/>
                <a:ext cx="582422" cy="188064"/>
              </a:xfrm>
              <a:custGeom>
                <a:avLst/>
                <a:gdLst>
                  <a:gd name="connsiteX0" fmla="*/ 0 w 536102"/>
                  <a:gd name="connsiteY0" fmla="*/ 0 h 228600"/>
                  <a:gd name="connsiteX1" fmla="*/ 536102 w 536102"/>
                  <a:gd name="connsiteY1" fmla="*/ 0 h 228600"/>
                  <a:gd name="connsiteX2" fmla="*/ 536102 w 536102"/>
                  <a:gd name="connsiteY2" fmla="*/ 228600 h 228600"/>
                  <a:gd name="connsiteX3" fmla="*/ 0 w 536102"/>
                  <a:gd name="connsiteY3" fmla="*/ 228600 h 228600"/>
                  <a:gd name="connsiteX4" fmla="*/ 0 w 536102"/>
                  <a:gd name="connsiteY4" fmla="*/ 0 h 228600"/>
                  <a:gd name="connsiteX0" fmla="*/ 0 w 536102"/>
                  <a:gd name="connsiteY0" fmla="*/ 0 h 228600"/>
                  <a:gd name="connsiteX1" fmla="*/ 536102 w 536102"/>
                  <a:gd name="connsiteY1" fmla="*/ 0 h 228600"/>
                  <a:gd name="connsiteX2" fmla="*/ 536102 w 536102"/>
                  <a:gd name="connsiteY2" fmla="*/ 228600 h 228600"/>
                  <a:gd name="connsiteX3" fmla="*/ 36804 w 536102"/>
                  <a:gd name="connsiteY3" fmla="*/ 206734 h 228600"/>
                  <a:gd name="connsiteX4" fmla="*/ 0 w 536102"/>
                  <a:gd name="connsiteY4" fmla="*/ 0 h 228600"/>
                  <a:gd name="connsiteX0" fmla="*/ 0 w 560094"/>
                  <a:gd name="connsiteY0" fmla="*/ 0 h 210895"/>
                  <a:gd name="connsiteX1" fmla="*/ 536102 w 560094"/>
                  <a:gd name="connsiteY1" fmla="*/ 0 h 210895"/>
                  <a:gd name="connsiteX2" fmla="*/ 560094 w 560094"/>
                  <a:gd name="connsiteY2" fmla="*/ 210895 h 210895"/>
                  <a:gd name="connsiteX3" fmla="*/ 36804 w 560094"/>
                  <a:gd name="connsiteY3" fmla="*/ 206734 h 210895"/>
                  <a:gd name="connsiteX4" fmla="*/ 0 w 560094"/>
                  <a:gd name="connsiteY4" fmla="*/ 0 h 210895"/>
                  <a:gd name="connsiteX0" fmla="*/ 0 w 560094"/>
                  <a:gd name="connsiteY0" fmla="*/ 0 h 210895"/>
                  <a:gd name="connsiteX1" fmla="*/ 472644 w 560094"/>
                  <a:gd name="connsiteY1" fmla="*/ 53183 h 210895"/>
                  <a:gd name="connsiteX2" fmla="*/ 560094 w 560094"/>
                  <a:gd name="connsiteY2" fmla="*/ 210895 h 210895"/>
                  <a:gd name="connsiteX3" fmla="*/ 36804 w 560094"/>
                  <a:gd name="connsiteY3" fmla="*/ 206734 h 210895"/>
                  <a:gd name="connsiteX4" fmla="*/ 0 w 560094"/>
                  <a:gd name="connsiteY4" fmla="*/ 0 h 210895"/>
                  <a:gd name="connsiteX0" fmla="*/ 0 w 560094"/>
                  <a:gd name="connsiteY0" fmla="*/ 0 h 210895"/>
                  <a:gd name="connsiteX1" fmla="*/ 488183 w 560094"/>
                  <a:gd name="connsiteY1" fmla="*/ 26892 h 210895"/>
                  <a:gd name="connsiteX2" fmla="*/ 560094 w 560094"/>
                  <a:gd name="connsiteY2" fmla="*/ 210895 h 210895"/>
                  <a:gd name="connsiteX3" fmla="*/ 36804 w 560094"/>
                  <a:gd name="connsiteY3" fmla="*/ 206734 h 210895"/>
                  <a:gd name="connsiteX4" fmla="*/ 0 w 560094"/>
                  <a:gd name="connsiteY4" fmla="*/ 0 h 210895"/>
                  <a:gd name="connsiteX0" fmla="*/ 0 w 582422"/>
                  <a:gd name="connsiteY0" fmla="*/ 0 h 188064"/>
                  <a:gd name="connsiteX1" fmla="*/ 510511 w 582422"/>
                  <a:gd name="connsiteY1" fmla="*/ 4061 h 188064"/>
                  <a:gd name="connsiteX2" fmla="*/ 582422 w 582422"/>
                  <a:gd name="connsiteY2" fmla="*/ 188064 h 188064"/>
                  <a:gd name="connsiteX3" fmla="*/ 59132 w 582422"/>
                  <a:gd name="connsiteY3" fmla="*/ 183903 h 188064"/>
                  <a:gd name="connsiteX4" fmla="*/ 0 w 582422"/>
                  <a:gd name="connsiteY4" fmla="*/ 0 h 18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2422" h="188064">
                    <a:moveTo>
                      <a:pt x="0" y="0"/>
                    </a:moveTo>
                    <a:lnTo>
                      <a:pt x="510511" y="4061"/>
                    </a:lnTo>
                    <a:lnTo>
                      <a:pt x="582422" y="188064"/>
                    </a:lnTo>
                    <a:lnTo>
                      <a:pt x="59132" y="1839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BF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9DB73BD-BC8D-6A9B-8CF4-0C4D11960683}"/>
                  </a:ext>
                </a:extLst>
              </p:cNvPr>
              <p:cNvSpPr/>
              <p:nvPr/>
            </p:nvSpPr>
            <p:spPr>
              <a:xfrm>
                <a:off x="13822679" y="2373166"/>
                <a:ext cx="600075" cy="339090"/>
              </a:xfrm>
              <a:custGeom>
                <a:avLst/>
                <a:gdLst>
                  <a:gd name="connsiteX0" fmla="*/ 0 w 990600"/>
                  <a:gd name="connsiteY0" fmla="*/ 0 h 685800"/>
                  <a:gd name="connsiteX1" fmla="*/ 990600 w 990600"/>
                  <a:gd name="connsiteY1" fmla="*/ 0 h 685800"/>
                  <a:gd name="connsiteX2" fmla="*/ 990600 w 990600"/>
                  <a:gd name="connsiteY2" fmla="*/ 685800 h 685800"/>
                  <a:gd name="connsiteX3" fmla="*/ 0 w 990600"/>
                  <a:gd name="connsiteY3" fmla="*/ 685800 h 685800"/>
                  <a:gd name="connsiteX4" fmla="*/ 0 w 990600"/>
                  <a:gd name="connsiteY4" fmla="*/ 0 h 685800"/>
                  <a:gd name="connsiteX0" fmla="*/ 85725 w 990600"/>
                  <a:gd name="connsiteY0" fmla="*/ 0 h 735330"/>
                  <a:gd name="connsiteX1" fmla="*/ 990600 w 990600"/>
                  <a:gd name="connsiteY1" fmla="*/ 49530 h 735330"/>
                  <a:gd name="connsiteX2" fmla="*/ 990600 w 990600"/>
                  <a:gd name="connsiteY2" fmla="*/ 735330 h 735330"/>
                  <a:gd name="connsiteX3" fmla="*/ 0 w 990600"/>
                  <a:gd name="connsiteY3" fmla="*/ 735330 h 735330"/>
                  <a:gd name="connsiteX4" fmla="*/ 85725 w 990600"/>
                  <a:gd name="connsiteY4" fmla="*/ 0 h 735330"/>
                  <a:gd name="connsiteX0" fmla="*/ 131445 w 1036320"/>
                  <a:gd name="connsiteY0" fmla="*/ 0 h 735330"/>
                  <a:gd name="connsiteX1" fmla="*/ 1036320 w 1036320"/>
                  <a:gd name="connsiteY1" fmla="*/ 49530 h 735330"/>
                  <a:gd name="connsiteX2" fmla="*/ 1036320 w 1036320"/>
                  <a:gd name="connsiteY2" fmla="*/ 735330 h 735330"/>
                  <a:gd name="connsiteX3" fmla="*/ 0 w 1036320"/>
                  <a:gd name="connsiteY3" fmla="*/ 125730 h 735330"/>
                  <a:gd name="connsiteX4" fmla="*/ 131445 w 1036320"/>
                  <a:gd name="connsiteY4" fmla="*/ 0 h 735330"/>
                  <a:gd name="connsiteX0" fmla="*/ 131445 w 1036320"/>
                  <a:gd name="connsiteY0" fmla="*/ 0 h 527685"/>
                  <a:gd name="connsiteX1" fmla="*/ 1036320 w 1036320"/>
                  <a:gd name="connsiteY1" fmla="*/ 49530 h 527685"/>
                  <a:gd name="connsiteX2" fmla="*/ 491490 w 1036320"/>
                  <a:gd name="connsiteY2" fmla="*/ 527685 h 527685"/>
                  <a:gd name="connsiteX3" fmla="*/ 0 w 1036320"/>
                  <a:gd name="connsiteY3" fmla="*/ 125730 h 527685"/>
                  <a:gd name="connsiteX4" fmla="*/ 131445 w 1036320"/>
                  <a:gd name="connsiteY4" fmla="*/ 0 h 527685"/>
                  <a:gd name="connsiteX0" fmla="*/ 131445 w 603885"/>
                  <a:gd name="connsiteY0" fmla="*/ 0 h 527685"/>
                  <a:gd name="connsiteX1" fmla="*/ 603885 w 603885"/>
                  <a:gd name="connsiteY1" fmla="*/ 468630 h 527685"/>
                  <a:gd name="connsiteX2" fmla="*/ 491490 w 603885"/>
                  <a:gd name="connsiteY2" fmla="*/ 527685 h 527685"/>
                  <a:gd name="connsiteX3" fmla="*/ 0 w 603885"/>
                  <a:gd name="connsiteY3" fmla="*/ 125730 h 527685"/>
                  <a:gd name="connsiteX4" fmla="*/ 131445 w 603885"/>
                  <a:gd name="connsiteY4" fmla="*/ 0 h 527685"/>
                  <a:gd name="connsiteX0" fmla="*/ 131445 w 600075"/>
                  <a:gd name="connsiteY0" fmla="*/ 0 h 527685"/>
                  <a:gd name="connsiteX1" fmla="*/ 600075 w 600075"/>
                  <a:gd name="connsiteY1" fmla="*/ 217170 h 527685"/>
                  <a:gd name="connsiteX2" fmla="*/ 491490 w 600075"/>
                  <a:gd name="connsiteY2" fmla="*/ 527685 h 527685"/>
                  <a:gd name="connsiteX3" fmla="*/ 0 w 600075"/>
                  <a:gd name="connsiteY3" fmla="*/ 125730 h 527685"/>
                  <a:gd name="connsiteX4" fmla="*/ 131445 w 600075"/>
                  <a:gd name="connsiteY4" fmla="*/ 0 h 527685"/>
                  <a:gd name="connsiteX0" fmla="*/ 131445 w 600075"/>
                  <a:gd name="connsiteY0" fmla="*/ 0 h 339090"/>
                  <a:gd name="connsiteX1" fmla="*/ 600075 w 600075"/>
                  <a:gd name="connsiteY1" fmla="*/ 217170 h 339090"/>
                  <a:gd name="connsiteX2" fmla="*/ 445770 w 600075"/>
                  <a:gd name="connsiteY2" fmla="*/ 339090 h 339090"/>
                  <a:gd name="connsiteX3" fmla="*/ 0 w 600075"/>
                  <a:gd name="connsiteY3" fmla="*/ 125730 h 339090"/>
                  <a:gd name="connsiteX4" fmla="*/ 131445 w 600075"/>
                  <a:gd name="connsiteY4" fmla="*/ 0 h 339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0075" h="339090">
                    <a:moveTo>
                      <a:pt x="131445" y="0"/>
                    </a:moveTo>
                    <a:lnTo>
                      <a:pt x="600075" y="217170"/>
                    </a:lnTo>
                    <a:lnTo>
                      <a:pt x="445770" y="339090"/>
                    </a:lnTo>
                    <a:lnTo>
                      <a:pt x="0" y="125730"/>
                    </a:lnTo>
                    <a:lnTo>
                      <a:pt x="131445" y="0"/>
                    </a:lnTo>
                    <a:close/>
                  </a:path>
                </a:pathLst>
              </a:custGeom>
              <a:solidFill>
                <a:srgbClr val="DFBF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EDEFD96-D031-FB7D-63F8-686761BD0C85}"/>
                  </a:ext>
                </a:extLst>
              </p:cNvPr>
              <p:cNvSpPr/>
              <p:nvPr/>
            </p:nvSpPr>
            <p:spPr>
              <a:xfrm>
                <a:off x="13422209" y="2501602"/>
                <a:ext cx="721042" cy="253286"/>
              </a:xfrm>
              <a:prstGeom prst="rect">
                <a:avLst/>
              </a:prstGeom>
              <a:solidFill>
                <a:srgbClr val="DFBF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0DF73258-3834-EF63-D1FE-5BCEC24F65B3}"/>
                  </a:ext>
                </a:extLst>
              </p:cNvPr>
              <p:cNvSpPr/>
              <p:nvPr/>
            </p:nvSpPr>
            <p:spPr>
              <a:xfrm>
                <a:off x="13224032" y="2739696"/>
                <a:ext cx="182880" cy="157730"/>
              </a:xfrm>
              <a:custGeom>
                <a:avLst/>
                <a:gdLst>
                  <a:gd name="connsiteX0" fmla="*/ 0 w 152400"/>
                  <a:gd name="connsiteY0" fmla="*/ 134870 h 134870"/>
                  <a:gd name="connsiteX1" fmla="*/ 76200 w 152400"/>
                  <a:gd name="connsiteY1" fmla="*/ 0 h 134870"/>
                  <a:gd name="connsiteX2" fmla="*/ 152400 w 152400"/>
                  <a:gd name="connsiteY2" fmla="*/ 134870 h 134870"/>
                  <a:gd name="connsiteX3" fmla="*/ 0 w 152400"/>
                  <a:gd name="connsiteY3" fmla="*/ 134870 h 134870"/>
                  <a:gd name="connsiteX0" fmla="*/ 0 w 152400"/>
                  <a:gd name="connsiteY0" fmla="*/ 134870 h 134870"/>
                  <a:gd name="connsiteX1" fmla="*/ 24765 w 152400"/>
                  <a:gd name="connsiteY1" fmla="*/ 0 h 134870"/>
                  <a:gd name="connsiteX2" fmla="*/ 152400 w 152400"/>
                  <a:gd name="connsiteY2" fmla="*/ 134870 h 134870"/>
                  <a:gd name="connsiteX3" fmla="*/ 0 w 152400"/>
                  <a:gd name="connsiteY3" fmla="*/ 134870 h 134870"/>
                  <a:gd name="connsiteX0" fmla="*/ 0 w 238125"/>
                  <a:gd name="connsiteY0" fmla="*/ 102485 h 134870"/>
                  <a:gd name="connsiteX1" fmla="*/ 110490 w 238125"/>
                  <a:gd name="connsiteY1" fmla="*/ 0 h 134870"/>
                  <a:gd name="connsiteX2" fmla="*/ 238125 w 238125"/>
                  <a:gd name="connsiteY2" fmla="*/ 134870 h 134870"/>
                  <a:gd name="connsiteX3" fmla="*/ 0 w 238125"/>
                  <a:gd name="connsiteY3" fmla="*/ 102485 h 134870"/>
                  <a:gd name="connsiteX0" fmla="*/ 0 w 182880"/>
                  <a:gd name="connsiteY0" fmla="*/ 102485 h 157730"/>
                  <a:gd name="connsiteX1" fmla="*/ 110490 w 182880"/>
                  <a:gd name="connsiteY1" fmla="*/ 0 h 157730"/>
                  <a:gd name="connsiteX2" fmla="*/ 182880 w 182880"/>
                  <a:gd name="connsiteY2" fmla="*/ 157730 h 157730"/>
                  <a:gd name="connsiteX3" fmla="*/ 0 w 182880"/>
                  <a:gd name="connsiteY3" fmla="*/ 102485 h 157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57730">
                    <a:moveTo>
                      <a:pt x="0" y="102485"/>
                    </a:moveTo>
                    <a:lnTo>
                      <a:pt x="110490" y="0"/>
                    </a:lnTo>
                    <a:lnTo>
                      <a:pt x="182880" y="157730"/>
                    </a:lnTo>
                    <a:lnTo>
                      <a:pt x="0" y="102485"/>
                    </a:lnTo>
                    <a:close/>
                  </a:path>
                </a:pathLst>
              </a:custGeom>
              <a:solidFill>
                <a:srgbClr val="DFBF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이등변 삼각형 20">
                <a:extLst>
                  <a:ext uri="{FF2B5EF4-FFF2-40B4-BE49-F238E27FC236}">
                    <a16:creationId xmlns:a16="http://schemas.microsoft.com/office/drawing/2014/main" id="{D2C7D3A3-7640-B6FD-015E-1E671E3A0EEE}"/>
                  </a:ext>
                </a:extLst>
              </p:cNvPr>
              <p:cNvSpPr/>
              <p:nvPr/>
            </p:nvSpPr>
            <p:spPr>
              <a:xfrm>
                <a:off x="14294167" y="2732461"/>
                <a:ext cx="150495" cy="188210"/>
              </a:xfrm>
              <a:custGeom>
                <a:avLst/>
                <a:gdLst>
                  <a:gd name="connsiteX0" fmla="*/ 0 w 152400"/>
                  <a:gd name="connsiteY0" fmla="*/ 134870 h 134870"/>
                  <a:gd name="connsiteX1" fmla="*/ 76200 w 152400"/>
                  <a:gd name="connsiteY1" fmla="*/ 0 h 134870"/>
                  <a:gd name="connsiteX2" fmla="*/ 152400 w 152400"/>
                  <a:gd name="connsiteY2" fmla="*/ 134870 h 134870"/>
                  <a:gd name="connsiteX3" fmla="*/ 0 w 152400"/>
                  <a:gd name="connsiteY3" fmla="*/ 134870 h 134870"/>
                  <a:gd name="connsiteX0" fmla="*/ 0 w 152400"/>
                  <a:gd name="connsiteY0" fmla="*/ 134870 h 134870"/>
                  <a:gd name="connsiteX1" fmla="*/ 24765 w 152400"/>
                  <a:gd name="connsiteY1" fmla="*/ 0 h 134870"/>
                  <a:gd name="connsiteX2" fmla="*/ 152400 w 152400"/>
                  <a:gd name="connsiteY2" fmla="*/ 134870 h 134870"/>
                  <a:gd name="connsiteX3" fmla="*/ 0 w 152400"/>
                  <a:gd name="connsiteY3" fmla="*/ 134870 h 134870"/>
                  <a:gd name="connsiteX0" fmla="*/ 0 w 238125"/>
                  <a:gd name="connsiteY0" fmla="*/ 102485 h 134870"/>
                  <a:gd name="connsiteX1" fmla="*/ 110490 w 238125"/>
                  <a:gd name="connsiteY1" fmla="*/ 0 h 134870"/>
                  <a:gd name="connsiteX2" fmla="*/ 238125 w 238125"/>
                  <a:gd name="connsiteY2" fmla="*/ 134870 h 134870"/>
                  <a:gd name="connsiteX3" fmla="*/ 0 w 238125"/>
                  <a:gd name="connsiteY3" fmla="*/ 102485 h 134870"/>
                  <a:gd name="connsiteX0" fmla="*/ 0 w 182880"/>
                  <a:gd name="connsiteY0" fmla="*/ 102485 h 157730"/>
                  <a:gd name="connsiteX1" fmla="*/ 110490 w 182880"/>
                  <a:gd name="connsiteY1" fmla="*/ 0 h 157730"/>
                  <a:gd name="connsiteX2" fmla="*/ 182880 w 182880"/>
                  <a:gd name="connsiteY2" fmla="*/ 157730 h 157730"/>
                  <a:gd name="connsiteX3" fmla="*/ 0 w 182880"/>
                  <a:gd name="connsiteY3" fmla="*/ 102485 h 157730"/>
                  <a:gd name="connsiteX0" fmla="*/ 0 w 232410"/>
                  <a:gd name="connsiteY0" fmla="*/ 102485 h 117725"/>
                  <a:gd name="connsiteX1" fmla="*/ 110490 w 232410"/>
                  <a:gd name="connsiteY1" fmla="*/ 0 h 117725"/>
                  <a:gd name="connsiteX2" fmla="*/ 232410 w 232410"/>
                  <a:gd name="connsiteY2" fmla="*/ 117725 h 117725"/>
                  <a:gd name="connsiteX3" fmla="*/ 0 w 232410"/>
                  <a:gd name="connsiteY3" fmla="*/ 102485 h 117725"/>
                  <a:gd name="connsiteX0" fmla="*/ 0 w 163830"/>
                  <a:gd name="connsiteY0" fmla="*/ 172970 h 172970"/>
                  <a:gd name="connsiteX1" fmla="*/ 41910 w 163830"/>
                  <a:gd name="connsiteY1" fmla="*/ 0 h 172970"/>
                  <a:gd name="connsiteX2" fmla="*/ 163830 w 163830"/>
                  <a:gd name="connsiteY2" fmla="*/ 117725 h 172970"/>
                  <a:gd name="connsiteX3" fmla="*/ 0 w 163830"/>
                  <a:gd name="connsiteY3" fmla="*/ 172970 h 172970"/>
                  <a:gd name="connsiteX0" fmla="*/ 0 w 150495"/>
                  <a:gd name="connsiteY0" fmla="*/ 188210 h 188210"/>
                  <a:gd name="connsiteX1" fmla="*/ 28575 w 150495"/>
                  <a:gd name="connsiteY1" fmla="*/ 0 h 188210"/>
                  <a:gd name="connsiteX2" fmla="*/ 150495 w 150495"/>
                  <a:gd name="connsiteY2" fmla="*/ 117725 h 188210"/>
                  <a:gd name="connsiteX3" fmla="*/ 0 w 150495"/>
                  <a:gd name="connsiteY3" fmla="*/ 188210 h 188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495" h="188210">
                    <a:moveTo>
                      <a:pt x="0" y="188210"/>
                    </a:moveTo>
                    <a:lnTo>
                      <a:pt x="28575" y="0"/>
                    </a:lnTo>
                    <a:lnTo>
                      <a:pt x="150495" y="117725"/>
                    </a:lnTo>
                    <a:lnTo>
                      <a:pt x="0" y="188210"/>
                    </a:lnTo>
                    <a:close/>
                  </a:path>
                </a:pathLst>
              </a:custGeom>
              <a:solidFill>
                <a:srgbClr val="DFBF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이등변 삼각형 20">
                <a:extLst>
                  <a:ext uri="{FF2B5EF4-FFF2-40B4-BE49-F238E27FC236}">
                    <a16:creationId xmlns:a16="http://schemas.microsoft.com/office/drawing/2014/main" id="{0871963E-FA52-E459-F4CB-729915DFB114}"/>
                  </a:ext>
                </a:extLst>
              </p:cNvPr>
              <p:cNvSpPr/>
              <p:nvPr/>
            </p:nvSpPr>
            <p:spPr>
              <a:xfrm>
                <a:off x="13335001" y="3291454"/>
                <a:ext cx="981074" cy="278979"/>
              </a:xfrm>
              <a:custGeom>
                <a:avLst/>
                <a:gdLst>
                  <a:gd name="connsiteX0" fmla="*/ 0 w 152400"/>
                  <a:gd name="connsiteY0" fmla="*/ 134870 h 134870"/>
                  <a:gd name="connsiteX1" fmla="*/ 76200 w 152400"/>
                  <a:gd name="connsiteY1" fmla="*/ 0 h 134870"/>
                  <a:gd name="connsiteX2" fmla="*/ 152400 w 152400"/>
                  <a:gd name="connsiteY2" fmla="*/ 134870 h 134870"/>
                  <a:gd name="connsiteX3" fmla="*/ 0 w 152400"/>
                  <a:gd name="connsiteY3" fmla="*/ 134870 h 134870"/>
                  <a:gd name="connsiteX0" fmla="*/ 0 w 152400"/>
                  <a:gd name="connsiteY0" fmla="*/ 134870 h 134870"/>
                  <a:gd name="connsiteX1" fmla="*/ 24765 w 152400"/>
                  <a:gd name="connsiteY1" fmla="*/ 0 h 134870"/>
                  <a:gd name="connsiteX2" fmla="*/ 152400 w 152400"/>
                  <a:gd name="connsiteY2" fmla="*/ 134870 h 134870"/>
                  <a:gd name="connsiteX3" fmla="*/ 0 w 152400"/>
                  <a:gd name="connsiteY3" fmla="*/ 134870 h 134870"/>
                  <a:gd name="connsiteX0" fmla="*/ 0 w 238125"/>
                  <a:gd name="connsiteY0" fmla="*/ 102485 h 134870"/>
                  <a:gd name="connsiteX1" fmla="*/ 110490 w 238125"/>
                  <a:gd name="connsiteY1" fmla="*/ 0 h 134870"/>
                  <a:gd name="connsiteX2" fmla="*/ 238125 w 238125"/>
                  <a:gd name="connsiteY2" fmla="*/ 134870 h 134870"/>
                  <a:gd name="connsiteX3" fmla="*/ 0 w 238125"/>
                  <a:gd name="connsiteY3" fmla="*/ 102485 h 134870"/>
                  <a:gd name="connsiteX0" fmla="*/ 0 w 182880"/>
                  <a:gd name="connsiteY0" fmla="*/ 102485 h 157730"/>
                  <a:gd name="connsiteX1" fmla="*/ 110490 w 182880"/>
                  <a:gd name="connsiteY1" fmla="*/ 0 h 157730"/>
                  <a:gd name="connsiteX2" fmla="*/ 182880 w 182880"/>
                  <a:gd name="connsiteY2" fmla="*/ 157730 h 157730"/>
                  <a:gd name="connsiteX3" fmla="*/ 0 w 182880"/>
                  <a:gd name="connsiteY3" fmla="*/ 102485 h 157730"/>
                  <a:gd name="connsiteX0" fmla="*/ 0 w 573405"/>
                  <a:gd name="connsiteY0" fmla="*/ 75815 h 157730"/>
                  <a:gd name="connsiteX1" fmla="*/ 501015 w 573405"/>
                  <a:gd name="connsiteY1" fmla="*/ 0 h 157730"/>
                  <a:gd name="connsiteX2" fmla="*/ 573405 w 573405"/>
                  <a:gd name="connsiteY2" fmla="*/ 157730 h 157730"/>
                  <a:gd name="connsiteX3" fmla="*/ 0 w 573405"/>
                  <a:gd name="connsiteY3" fmla="*/ 75815 h 157730"/>
                  <a:gd name="connsiteX0" fmla="*/ 0 w 973455"/>
                  <a:gd name="connsiteY0" fmla="*/ 0 h 81915"/>
                  <a:gd name="connsiteX1" fmla="*/ 973455 w 973455"/>
                  <a:gd name="connsiteY1" fmla="*/ 4195 h 81915"/>
                  <a:gd name="connsiteX2" fmla="*/ 573405 w 973455"/>
                  <a:gd name="connsiteY2" fmla="*/ 81915 h 81915"/>
                  <a:gd name="connsiteX3" fmla="*/ 0 w 973455"/>
                  <a:gd name="connsiteY3" fmla="*/ 0 h 81915"/>
                  <a:gd name="connsiteX0" fmla="*/ 0 w 973455"/>
                  <a:gd name="connsiteY0" fmla="*/ 0 h 251460"/>
                  <a:gd name="connsiteX1" fmla="*/ 973455 w 973455"/>
                  <a:gd name="connsiteY1" fmla="*/ 4195 h 251460"/>
                  <a:gd name="connsiteX2" fmla="*/ 495300 w 973455"/>
                  <a:gd name="connsiteY2" fmla="*/ 251460 h 251460"/>
                  <a:gd name="connsiteX3" fmla="*/ 0 w 973455"/>
                  <a:gd name="connsiteY3" fmla="*/ 0 h 251460"/>
                  <a:gd name="connsiteX0" fmla="*/ 0 w 975360"/>
                  <a:gd name="connsiteY0" fmla="*/ 11045 h 262505"/>
                  <a:gd name="connsiteX1" fmla="*/ 975360 w 975360"/>
                  <a:gd name="connsiteY1" fmla="*/ 0 h 262505"/>
                  <a:gd name="connsiteX2" fmla="*/ 495300 w 975360"/>
                  <a:gd name="connsiteY2" fmla="*/ 262505 h 262505"/>
                  <a:gd name="connsiteX3" fmla="*/ 0 w 975360"/>
                  <a:gd name="connsiteY3" fmla="*/ 11045 h 262505"/>
                  <a:gd name="connsiteX0" fmla="*/ 0 w 969645"/>
                  <a:gd name="connsiteY0" fmla="*/ 0 h 274320"/>
                  <a:gd name="connsiteX1" fmla="*/ 969645 w 969645"/>
                  <a:gd name="connsiteY1" fmla="*/ 11815 h 274320"/>
                  <a:gd name="connsiteX2" fmla="*/ 489585 w 969645"/>
                  <a:gd name="connsiteY2" fmla="*/ 274320 h 274320"/>
                  <a:gd name="connsiteX3" fmla="*/ 0 w 969645"/>
                  <a:gd name="connsiteY3" fmla="*/ 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645" h="274320">
                    <a:moveTo>
                      <a:pt x="0" y="0"/>
                    </a:moveTo>
                    <a:lnTo>
                      <a:pt x="969645" y="11815"/>
                    </a:lnTo>
                    <a:lnTo>
                      <a:pt x="489585" y="2743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BF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" name="그림 1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A288C9F3-0191-A078-4FD5-8C4E8237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2600" y="2324100"/>
              <a:ext cx="1295400" cy="1295400"/>
            </a:xfrm>
            <a:prstGeom prst="rect">
              <a:avLst/>
            </a:prstGeom>
          </p:spPr>
        </p:pic>
      </p:grp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8400E093-7E27-19C5-7F2A-C0EE79DF1957}"/>
              </a:ext>
            </a:extLst>
          </p:cNvPr>
          <p:cNvSpPr/>
          <p:nvPr/>
        </p:nvSpPr>
        <p:spPr>
          <a:xfrm flipV="1">
            <a:off x="8991014" y="5448300"/>
            <a:ext cx="305972" cy="2057400"/>
          </a:xfrm>
          <a:prstGeom prst="downArrow">
            <a:avLst/>
          </a:prstGeom>
          <a:solidFill>
            <a:srgbClr val="001A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246F88B-7497-C235-6A32-428E3B5B97BB}"/>
              </a:ext>
            </a:extLst>
          </p:cNvPr>
          <p:cNvSpPr/>
          <p:nvPr/>
        </p:nvSpPr>
        <p:spPr>
          <a:xfrm>
            <a:off x="2057400" y="7706379"/>
            <a:ext cx="3984518" cy="20091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경험치 획득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8772251-CF6A-647B-AA5F-69BE8B767508}"/>
              </a:ext>
            </a:extLst>
          </p:cNvPr>
          <p:cNvSpPr/>
          <p:nvPr/>
        </p:nvSpPr>
        <p:spPr>
          <a:xfrm>
            <a:off x="7133863" y="7656975"/>
            <a:ext cx="3984518" cy="20091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캐릭터 방 </a:t>
            </a:r>
            <a:endParaRPr lang="en-US" altLang="ko-KR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ko-KR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꾸미기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75FE45-6FA0-0F0B-0871-017EF51DB18D}"/>
              </a:ext>
            </a:extLst>
          </p:cNvPr>
          <p:cNvSpPr/>
          <p:nvPr/>
        </p:nvSpPr>
        <p:spPr>
          <a:xfrm>
            <a:off x="12210326" y="7642295"/>
            <a:ext cx="3984518" cy="20091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팔로워</a:t>
            </a:r>
            <a:r>
              <a:rPr lang="ko-KR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증가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6F4CAFE1-5D71-DFB3-659A-CF95428136CD}"/>
              </a:ext>
            </a:extLst>
          </p:cNvPr>
          <p:cNvSpPr/>
          <p:nvPr/>
        </p:nvSpPr>
        <p:spPr>
          <a:xfrm>
            <a:off x="11279396" y="8459647"/>
            <a:ext cx="762000" cy="228600"/>
          </a:xfrm>
          <a:prstGeom prst="rightArrow">
            <a:avLst/>
          </a:prstGeom>
          <a:solidFill>
            <a:srgbClr val="001A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2FBD353F-6A82-6609-93D7-6BE2D9E3F5E8}"/>
              </a:ext>
            </a:extLst>
          </p:cNvPr>
          <p:cNvSpPr/>
          <p:nvPr/>
        </p:nvSpPr>
        <p:spPr>
          <a:xfrm>
            <a:off x="6210848" y="8530085"/>
            <a:ext cx="762000" cy="228600"/>
          </a:xfrm>
          <a:prstGeom prst="rightArrow">
            <a:avLst/>
          </a:prstGeom>
          <a:solidFill>
            <a:srgbClr val="001A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36EF8DD-46D2-75D5-2BCE-59695276DBCB}"/>
              </a:ext>
            </a:extLst>
          </p:cNvPr>
          <p:cNvSpPr/>
          <p:nvPr/>
        </p:nvSpPr>
        <p:spPr>
          <a:xfrm rot="19821599" flipH="1" flipV="1">
            <a:off x="12139711" y="5249853"/>
            <a:ext cx="270710" cy="2294035"/>
          </a:xfrm>
          <a:prstGeom prst="downArrow">
            <a:avLst/>
          </a:prstGeom>
          <a:solidFill>
            <a:srgbClr val="001A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7865657C-753B-12F5-898C-5D32E04000FF}"/>
              </a:ext>
            </a:extLst>
          </p:cNvPr>
          <p:cNvSpPr/>
          <p:nvPr/>
        </p:nvSpPr>
        <p:spPr>
          <a:xfrm rot="1778401" flipV="1">
            <a:off x="5921564" y="5257475"/>
            <a:ext cx="270710" cy="2294035"/>
          </a:xfrm>
          <a:prstGeom prst="downArrow">
            <a:avLst/>
          </a:prstGeom>
          <a:solidFill>
            <a:srgbClr val="001A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745" y="4610357"/>
            <a:ext cx="16018511" cy="16018511"/>
            <a:chOff x="822745" y="4610357"/>
            <a:chExt cx="16018511" cy="16018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745" y="4610357"/>
              <a:ext cx="16018511" cy="16018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9308" y="5680306"/>
            <a:ext cx="2467777" cy="2467777"/>
            <a:chOff x="1369308" y="5680306"/>
            <a:chExt cx="2467777" cy="24677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495" y="4607493"/>
              <a:ext cx="4935554" cy="49355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9308" y="5680306"/>
              <a:ext cx="2467777" cy="24677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58399" y="-3771900"/>
            <a:ext cx="6531856" cy="6531856"/>
            <a:chOff x="10707273" y="-3736299"/>
            <a:chExt cx="6531856" cy="65318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7931" y="-6895641"/>
              <a:ext cx="13063711" cy="1306371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7273" y="-3736299"/>
              <a:ext cx="6531856" cy="65318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9447865"/>
            <a:ext cx="18368270" cy="35714"/>
            <a:chOff x="0" y="9447865"/>
            <a:chExt cx="18368270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447865"/>
              <a:ext cx="18368270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33333" y="7967987"/>
            <a:ext cx="3619048" cy="543046"/>
            <a:chOff x="7333333" y="7967987"/>
            <a:chExt cx="3619048" cy="54304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333333" y="7967987"/>
              <a:ext cx="3619048" cy="16677"/>
              <a:chOff x="7333333" y="7967987"/>
              <a:chExt cx="3619048" cy="1667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333333" y="7967987"/>
                <a:ext cx="3619048" cy="1667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333333" y="8494356"/>
              <a:ext cx="3619048" cy="16677"/>
              <a:chOff x="7333333" y="8494356"/>
              <a:chExt cx="3619048" cy="1667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333333" y="8494356"/>
                <a:ext cx="3619048" cy="1667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67988" y="7949331"/>
              <a:ext cx="4070570" cy="71212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04424" y="-839065"/>
            <a:ext cx="15931816" cy="1196513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94677" y="8600714"/>
            <a:ext cx="7022041" cy="8373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20DB57-8F22-90E1-B3A2-57C9D4B38115}"/>
              </a:ext>
            </a:extLst>
          </p:cNvPr>
          <p:cNvSpPr txBox="1"/>
          <p:nvPr/>
        </p:nvSpPr>
        <p:spPr>
          <a:xfrm>
            <a:off x="17526001" y="9636614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13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05A2D0A-DD27-9CAF-770B-F65CE7307897}"/>
              </a:ext>
            </a:extLst>
          </p:cNvPr>
          <p:cNvSpPr txBox="1">
            <a:spLocks/>
          </p:cNvSpPr>
          <p:nvPr/>
        </p:nvSpPr>
        <p:spPr>
          <a:xfrm>
            <a:off x="7905441" y="337378"/>
            <a:ext cx="2195663" cy="1023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Fair Day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9" name="그림 8" descr="집, 디자인이(가) 표시된 사진&#10;&#10;자동 생성된 설명">
            <a:extLst>
              <a:ext uri="{FF2B5EF4-FFF2-40B4-BE49-F238E27FC236}">
                <a16:creationId xmlns:a16="http://schemas.microsoft.com/office/drawing/2014/main" id="{76D27810-9363-D6CB-B577-A505A9B9936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33" b="95280" l="4819" r="94478">
                        <a14:foregroundMark x1="49398" y1="4720" x2="40261" y2="8829"/>
                        <a14:foregroundMark x1="93173" y1="26923" x2="94478" y2="54545"/>
                        <a14:foregroundMark x1="92972" y1="73252" x2="52108" y2="89248"/>
                        <a14:foregroundMark x1="52108" y1="89248" x2="47892" y2="95367"/>
                        <a14:foregroundMark x1="5020" y1="72990" x2="4819" y2="27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900" y="4255358"/>
            <a:ext cx="2946743" cy="3384612"/>
          </a:xfrm>
          <a:prstGeom prst="hexagon">
            <a:avLst>
              <a:gd name="adj" fmla="val 0"/>
              <a:gd name="vf" fmla="val 115470"/>
            </a:avLst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6000" y="-5143500"/>
            <a:ext cx="18452008" cy="18452008"/>
            <a:chOff x="-16916400" y="-2552700"/>
            <a:chExt cx="18452008" cy="184520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916400" y="-2552700"/>
              <a:ext cx="18452008" cy="1845200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02" name="그룹 1002"/>
          <p:cNvGrpSpPr/>
          <p:nvPr/>
        </p:nvGrpSpPr>
        <p:grpSpPr>
          <a:xfrm>
            <a:off x="9935790" y="4559904"/>
            <a:ext cx="6372711" cy="6372711"/>
            <a:chOff x="9935790" y="4559904"/>
            <a:chExt cx="6372711" cy="63727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5790" y="4559904"/>
              <a:ext cx="6372711" cy="63727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447865"/>
            <a:ext cx="18368270" cy="35714"/>
            <a:chOff x="0" y="9447865"/>
            <a:chExt cx="18368270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447865"/>
              <a:ext cx="18368270" cy="35714"/>
            </a:xfrm>
            <a:prstGeom prst="rect">
              <a:avLst/>
            </a:prstGeom>
          </p:spPr>
        </p:pic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D2A090AE-0D37-C880-451F-9082695496D4}"/>
              </a:ext>
            </a:extLst>
          </p:cNvPr>
          <p:cNvSpPr txBox="1">
            <a:spLocks/>
          </p:cNvSpPr>
          <p:nvPr/>
        </p:nvSpPr>
        <p:spPr>
          <a:xfrm>
            <a:off x="304800" y="266700"/>
            <a:ext cx="10515600" cy="1418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85CEB1-BCE6-DAB4-4A1D-1CD90F56E665}"/>
              </a:ext>
            </a:extLst>
          </p:cNvPr>
          <p:cNvSpPr txBox="1"/>
          <p:nvPr/>
        </p:nvSpPr>
        <p:spPr>
          <a:xfrm>
            <a:off x="17821737" y="9636614"/>
            <a:ext cx="46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FA359-B00E-2098-0438-F7F21DF4BECE}"/>
              </a:ext>
            </a:extLst>
          </p:cNvPr>
          <p:cNvSpPr txBox="1"/>
          <p:nvPr/>
        </p:nvSpPr>
        <p:spPr>
          <a:xfrm>
            <a:off x="3429000" y="1790700"/>
            <a:ext cx="1325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소개 및 개발 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21997B-A57D-9999-7EDB-DAE715E37965}"/>
              </a:ext>
            </a:extLst>
          </p:cNvPr>
          <p:cNvSpPr txBox="1"/>
          <p:nvPr/>
        </p:nvSpPr>
        <p:spPr>
          <a:xfrm>
            <a:off x="3429000" y="2769018"/>
            <a:ext cx="1325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기술 스택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E22B4E-4287-7818-7FAA-A60C023C3813}"/>
              </a:ext>
            </a:extLst>
          </p:cNvPr>
          <p:cNvSpPr txBox="1"/>
          <p:nvPr/>
        </p:nvSpPr>
        <p:spPr>
          <a:xfrm>
            <a:off x="3429000" y="3747336"/>
            <a:ext cx="1325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경험치 시스템</a:t>
            </a:r>
            <a:endParaRPr lang="ko-KR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93D8CD-7C7D-1DDD-D243-88F9662AA29A}"/>
              </a:ext>
            </a:extLst>
          </p:cNvPr>
          <p:cNvSpPr txBox="1"/>
          <p:nvPr/>
        </p:nvSpPr>
        <p:spPr>
          <a:xfrm>
            <a:off x="3429000" y="4725654"/>
            <a:ext cx="1325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주요 기능</a:t>
            </a:r>
            <a:endParaRPr lang="en-US" altLang="ko-K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502CD1-C229-628B-3393-2B8E081545A7}"/>
              </a:ext>
            </a:extLst>
          </p:cNvPr>
          <p:cNvSpPr txBox="1"/>
          <p:nvPr/>
        </p:nvSpPr>
        <p:spPr>
          <a:xfrm>
            <a:off x="3429000" y="6682290"/>
            <a:ext cx="1325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애플리케이션 시현 영상</a:t>
            </a:r>
            <a:endParaRPr lang="en-US" altLang="ko-K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1E17F0-DBD4-2B74-0582-AD5EB96137ED}"/>
              </a:ext>
            </a:extLst>
          </p:cNvPr>
          <p:cNvSpPr txBox="1"/>
          <p:nvPr/>
        </p:nvSpPr>
        <p:spPr>
          <a:xfrm>
            <a:off x="2209800" y="1790700"/>
            <a:ext cx="99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</a:t>
            </a:r>
            <a:endParaRPr lang="ko-KR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7928F7-1E67-D0DC-71F4-E988C475322C}"/>
              </a:ext>
            </a:extLst>
          </p:cNvPr>
          <p:cNvSpPr txBox="1"/>
          <p:nvPr/>
        </p:nvSpPr>
        <p:spPr>
          <a:xfrm>
            <a:off x="2209800" y="2769018"/>
            <a:ext cx="99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</a:t>
            </a:r>
            <a:endParaRPr lang="ko-KR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6CF374-970A-B096-EC24-35A9F93060D5}"/>
              </a:ext>
            </a:extLst>
          </p:cNvPr>
          <p:cNvSpPr txBox="1"/>
          <p:nvPr/>
        </p:nvSpPr>
        <p:spPr>
          <a:xfrm>
            <a:off x="2209800" y="3747336"/>
            <a:ext cx="99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3.</a:t>
            </a:r>
            <a:endParaRPr lang="ko-KR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ECFDFF-9020-33D1-9282-9888E18ABC8E}"/>
              </a:ext>
            </a:extLst>
          </p:cNvPr>
          <p:cNvSpPr txBox="1"/>
          <p:nvPr/>
        </p:nvSpPr>
        <p:spPr>
          <a:xfrm>
            <a:off x="2209800" y="4725654"/>
            <a:ext cx="99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B1B862-2B06-D870-5845-DC8C534BE966}"/>
              </a:ext>
            </a:extLst>
          </p:cNvPr>
          <p:cNvSpPr txBox="1"/>
          <p:nvPr/>
        </p:nvSpPr>
        <p:spPr>
          <a:xfrm>
            <a:off x="2209800" y="6682290"/>
            <a:ext cx="99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6.</a:t>
            </a:r>
          </a:p>
        </p:txBody>
      </p:sp>
      <p:pic>
        <p:nvPicPr>
          <p:cNvPr id="26" name="Object 10">
            <a:extLst>
              <a:ext uri="{FF2B5EF4-FFF2-40B4-BE49-F238E27FC236}">
                <a16:creationId xmlns:a16="http://schemas.microsoft.com/office/drawing/2014/main" id="{1FB11B9F-77C0-0669-B0F9-4C6F6B3E116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13520" y="5724405"/>
            <a:ext cx="14874440" cy="8470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CBCB97-DB01-186D-352B-6FA0C78A7256}"/>
              </a:ext>
            </a:extLst>
          </p:cNvPr>
          <p:cNvSpPr txBox="1"/>
          <p:nvPr/>
        </p:nvSpPr>
        <p:spPr>
          <a:xfrm>
            <a:off x="3429000" y="5703972"/>
            <a:ext cx="1325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애플리케이션 로딩 시간 개선</a:t>
            </a:r>
            <a:endParaRPr lang="en-US" altLang="ko-K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6E74D-40E7-C699-2761-4619AAC464BC}"/>
              </a:ext>
            </a:extLst>
          </p:cNvPr>
          <p:cNvSpPr txBox="1"/>
          <p:nvPr/>
        </p:nvSpPr>
        <p:spPr>
          <a:xfrm>
            <a:off x="2209800" y="5703972"/>
            <a:ext cx="99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F79B2-A37F-B4EC-BD63-F5F741FB69FA}"/>
              </a:ext>
            </a:extLst>
          </p:cNvPr>
          <p:cNvSpPr txBox="1"/>
          <p:nvPr/>
        </p:nvSpPr>
        <p:spPr>
          <a:xfrm>
            <a:off x="3429000" y="7660609"/>
            <a:ext cx="1325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 애플리케이션과의 차이점</a:t>
            </a:r>
            <a:endParaRPr lang="en-US" altLang="ko-K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80F776-535E-2C22-A91B-361004DD6C0B}"/>
              </a:ext>
            </a:extLst>
          </p:cNvPr>
          <p:cNvSpPr txBox="1"/>
          <p:nvPr/>
        </p:nvSpPr>
        <p:spPr>
          <a:xfrm>
            <a:off x="2209800" y="7660609"/>
            <a:ext cx="99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7.</a:t>
            </a:r>
          </a:p>
        </p:txBody>
      </p:sp>
    </p:spTree>
    <p:extLst>
      <p:ext uri="{BB962C8B-B14F-4D97-AF65-F5344CB8AC3E}">
        <p14:creationId xmlns:p14="http://schemas.microsoft.com/office/powerpoint/2010/main" val="175275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6000" y="-4602555"/>
            <a:ext cx="18452008" cy="18452008"/>
            <a:chOff x="-16916400" y="-2552700"/>
            <a:chExt cx="18452008" cy="184520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916400" y="-2552700"/>
              <a:ext cx="18452008" cy="184520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35790" y="4559904"/>
            <a:ext cx="6372711" cy="6372711"/>
            <a:chOff x="9935790" y="4559904"/>
            <a:chExt cx="6372711" cy="63727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5790" y="4559904"/>
              <a:ext cx="6372711" cy="63727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447865"/>
            <a:ext cx="18368270" cy="35714"/>
            <a:chOff x="0" y="9447865"/>
            <a:chExt cx="18368270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447865"/>
              <a:ext cx="18368270" cy="35714"/>
            </a:xfrm>
            <a:prstGeom prst="rect">
              <a:avLst/>
            </a:prstGeom>
          </p:spPr>
        </p:pic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E59918E-C7F7-4F7E-3EF0-F19775F67098}"/>
              </a:ext>
            </a:extLst>
          </p:cNvPr>
          <p:cNvSpPr txBox="1">
            <a:spLocks/>
          </p:cNvSpPr>
          <p:nvPr/>
        </p:nvSpPr>
        <p:spPr>
          <a:xfrm>
            <a:off x="549552" y="2263607"/>
            <a:ext cx="17376098" cy="2598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b="1" dirty="0" err="1">
                <a:solidFill>
                  <a:srgbClr val="001A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LePl</a:t>
            </a:r>
            <a:r>
              <a:rPr lang="en-US" altLang="ko-KR" sz="4000" b="1" dirty="0">
                <a:solidFill>
                  <a:srgbClr val="001A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(Level Up Planner) ? </a:t>
            </a:r>
          </a:p>
          <a:p>
            <a:pPr algn="l"/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기존의 </a:t>
            </a:r>
            <a:r>
              <a:rPr lang="ko-KR" altLang="en-US" sz="4000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플래너</a:t>
            </a:r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애플리케이션에 경험치 시스템</a:t>
            </a:r>
            <a:r>
              <a:rPr lang="en-US" altLang="ko-KR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보상 심리</a:t>
            </a:r>
            <a:r>
              <a:rPr lang="en-US" altLang="ko-KR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추가한 애플리케이션 </a:t>
            </a:r>
            <a:endParaRPr lang="en-US" altLang="ko-KR" sz="40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l"/>
            <a:endParaRPr lang="en-US" altLang="ko-KR" sz="40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l"/>
            <a:r>
              <a:rPr lang="en-US" altLang="ko-KR" sz="37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</a:p>
        </p:txBody>
      </p:sp>
      <p:pic>
        <p:nvPicPr>
          <p:cNvPr id="7" name="그림 6" descr="상징, 로고, 클립아트, 그래픽이(가) 표시된 사진&#10;&#10;자동 생성된 설명">
            <a:extLst>
              <a:ext uri="{FF2B5EF4-FFF2-40B4-BE49-F238E27FC236}">
                <a16:creationId xmlns:a16="http://schemas.microsoft.com/office/drawing/2014/main" id="{4ECFBFB7-6BF7-3BDF-F3DB-502BDA505B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7" y="7034326"/>
            <a:ext cx="999872" cy="999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FFA4F7-DF88-0C24-E9F8-E0094D2B69BC}"/>
              </a:ext>
            </a:extLst>
          </p:cNvPr>
          <p:cNvSpPr txBox="1"/>
          <p:nvPr/>
        </p:nvSpPr>
        <p:spPr>
          <a:xfrm>
            <a:off x="542057" y="4214885"/>
            <a:ext cx="17376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ko-KR" altLang="en-US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지루할 수 있는 </a:t>
            </a:r>
            <a:r>
              <a:rPr lang="ko-KR" altLang="en-US" sz="4000" b="1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플래너</a:t>
            </a:r>
            <a:r>
              <a:rPr lang="ko-KR" altLang="en-US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애플리케이션에서 어떻게 동기 부여를 얻을 수 있을까</a:t>
            </a:r>
            <a:r>
              <a:rPr lang="en-US" altLang="ko-KR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endParaRPr lang="ko-KR" altLang="en-US" sz="37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AF580-D730-6354-3912-8D8662C13812}"/>
              </a:ext>
            </a:extLst>
          </p:cNvPr>
          <p:cNvSpPr txBox="1"/>
          <p:nvPr/>
        </p:nvSpPr>
        <p:spPr>
          <a:xfrm>
            <a:off x="563293" y="5663551"/>
            <a:ext cx="15392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ko-KR" altLang="en-US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보상 심리를 자극해보자</a:t>
            </a:r>
            <a:r>
              <a:rPr lang="en-US" altLang="ko-KR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</a:t>
            </a:r>
          </a:p>
          <a:p>
            <a:r>
              <a:rPr lang="en-US" altLang="ko-KR" sz="4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	</a:t>
            </a:r>
            <a:r>
              <a:rPr lang="ko-KR" altLang="en-US" sz="4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일정을 계획하고 일정을 완료할 때 경험치를 부여하자</a:t>
            </a:r>
            <a:endParaRPr lang="en-US" altLang="ko-KR" sz="4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4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4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ko-KR" altLang="en-US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재미 요소를 추가해보자</a:t>
            </a:r>
            <a:r>
              <a:rPr lang="en-US" altLang="ko-KR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</a:t>
            </a:r>
          </a:p>
          <a:p>
            <a:r>
              <a:rPr lang="en-US" altLang="ko-KR" sz="4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	</a:t>
            </a:r>
            <a:r>
              <a:rPr lang="ko-KR" altLang="en-US" sz="4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얻은 경험치를 화폐처럼 사용해 캐릭터와 캐릭터 방을 꾸며보자</a:t>
            </a:r>
          </a:p>
        </p:txBody>
      </p:sp>
      <p:pic>
        <p:nvPicPr>
          <p:cNvPr id="18" name="그림 17" descr="블랙, 어둠이(가) 표시된 사진&#10;&#10;자동 생성된 설명">
            <a:extLst>
              <a:ext uri="{FF2B5EF4-FFF2-40B4-BE49-F238E27FC236}">
                <a16:creationId xmlns:a16="http://schemas.microsoft.com/office/drawing/2014/main" id="{5F556A45-319B-67EB-7950-B6F9ADC8F5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93" y="3988397"/>
            <a:ext cx="914422" cy="914422"/>
          </a:xfrm>
          <a:prstGeom prst="rect">
            <a:avLst/>
          </a:prstGeom>
        </p:spPr>
      </p:pic>
      <p:pic>
        <p:nvPicPr>
          <p:cNvPr id="22" name="그림 21" descr="상징, 로고, 클립아트, 그래픽이(가) 표시된 사진&#10;&#10;자동 생성된 설명">
            <a:extLst>
              <a:ext uri="{FF2B5EF4-FFF2-40B4-BE49-F238E27FC236}">
                <a16:creationId xmlns:a16="http://schemas.microsoft.com/office/drawing/2014/main" id="{96B10618-785C-45F6-89E2-66E27FA60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7" y="5384182"/>
            <a:ext cx="1081525" cy="108152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2A090AE-0D37-C880-451F-9082695496D4}"/>
              </a:ext>
            </a:extLst>
          </p:cNvPr>
          <p:cNvSpPr txBox="1">
            <a:spLocks/>
          </p:cNvSpPr>
          <p:nvPr/>
        </p:nvSpPr>
        <p:spPr>
          <a:xfrm>
            <a:off x="304800" y="266700"/>
            <a:ext cx="10515600" cy="1418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7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7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소개 및 개발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85CEB1-BCE6-DAB4-4A1D-1CD90F56E665}"/>
              </a:ext>
            </a:extLst>
          </p:cNvPr>
          <p:cNvSpPr txBox="1"/>
          <p:nvPr/>
        </p:nvSpPr>
        <p:spPr>
          <a:xfrm>
            <a:off x="17821737" y="9636614"/>
            <a:ext cx="46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-1172358"/>
            <a:ext cx="12630430" cy="12630430"/>
            <a:chOff x="9142857" y="-1172358"/>
            <a:chExt cx="12630430" cy="12630430"/>
          </a:xfrm>
          <a:noFill/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-1172358"/>
              <a:ext cx="12630430" cy="1263043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FA30D103-EFE7-4141-447C-FF5E3C92BF16}"/>
              </a:ext>
            </a:extLst>
          </p:cNvPr>
          <p:cNvSpPr/>
          <p:nvPr/>
        </p:nvSpPr>
        <p:spPr>
          <a:xfrm>
            <a:off x="662450" y="5731435"/>
            <a:ext cx="3600000" cy="360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5ADC1EBB-7A78-80BC-8760-AE9A50841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7" y="6284080"/>
            <a:ext cx="1829265" cy="1829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D34F4C-D531-3D48-90BF-8F696AD182D5}"/>
              </a:ext>
            </a:extLst>
          </p:cNvPr>
          <p:cNvSpPr txBox="1"/>
          <p:nvPr/>
        </p:nvSpPr>
        <p:spPr>
          <a:xfrm>
            <a:off x="1683332" y="8233891"/>
            <a:ext cx="155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Users</a:t>
            </a:r>
            <a:endParaRPr lang="ko-KR" altLang="en-US" sz="28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41D95EC-FE1E-2423-AE35-1D8696C62BE8}"/>
              </a:ext>
            </a:extLst>
          </p:cNvPr>
          <p:cNvSpPr/>
          <p:nvPr/>
        </p:nvSpPr>
        <p:spPr>
          <a:xfrm>
            <a:off x="5682777" y="5731435"/>
            <a:ext cx="3600000" cy="360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그래픽, 원, 예술, 다채로움이(가) 표시된 사진&#10;&#10;자동 생성된 설명">
            <a:extLst>
              <a:ext uri="{FF2B5EF4-FFF2-40B4-BE49-F238E27FC236}">
                <a16:creationId xmlns:a16="http://schemas.microsoft.com/office/drawing/2014/main" id="{D7124E9C-7CF7-0C61-02D0-1F20A3A1DB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890" y="6049783"/>
            <a:ext cx="2119772" cy="21197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F979D2-1F58-0B72-6C0D-F4D626648D3D}"/>
              </a:ext>
            </a:extLst>
          </p:cNvPr>
          <p:cNvSpPr txBox="1"/>
          <p:nvPr/>
        </p:nvSpPr>
        <p:spPr>
          <a:xfrm>
            <a:off x="6642090" y="8169555"/>
            <a:ext cx="18583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React Native</a:t>
            </a:r>
            <a:endParaRPr lang="ko-KR" altLang="en-US" sz="28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DF73348-A5DB-A256-95EF-2B77DBE43985}"/>
              </a:ext>
            </a:extLst>
          </p:cNvPr>
          <p:cNvSpPr/>
          <p:nvPr/>
        </p:nvSpPr>
        <p:spPr>
          <a:xfrm>
            <a:off x="8434951" y="728464"/>
            <a:ext cx="3600000" cy="360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4913D5E-921C-F34F-D4A5-DBA22450C09F}"/>
              </a:ext>
            </a:extLst>
          </p:cNvPr>
          <p:cNvSpPr/>
          <p:nvPr/>
        </p:nvSpPr>
        <p:spPr>
          <a:xfrm>
            <a:off x="11563800" y="5676900"/>
            <a:ext cx="3600000" cy="360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 descr="블랙, 어둠이(가) 표시된 사진&#10;&#10;자동 생성된 설명">
            <a:extLst>
              <a:ext uri="{FF2B5EF4-FFF2-40B4-BE49-F238E27FC236}">
                <a16:creationId xmlns:a16="http://schemas.microsoft.com/office/drawing/2014/main" id="{FC1B2B72-3D37-FF7C-5BD3-AB4234BD5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684" y="6042088"/>
            <a:ext cx="2027544" cy="20275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82D13AD-1F86-F0DE-DEBD-7C0D301D2C54}"/>
              </a:ext>
            </a:extLst>
          </p:cNvPr>
          <p:cNvSpPr txBox="1"/>
          <p:nvPr/>
        </p:nvSpPr>
        <p:spPr>
          <a:xfrm>
            <a:off x="12517223" y="8205623"/>
            <a:ext cx="1693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Three.js</a:t>
            </a:r>
            <a:endParaRPr lang="ko-KR" altLang="en-US" sz="2800" b="1" dirty="0"/>
          </a:p>
        </p:txBody>
      </p:sp>
      <p:pic>
        <p:nvPicPr>
          <p:cNvPr id="23" name="그림 22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1433DB1B-A7DE-15BC-A9CF-F1F190220F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101" y="1703430"/>
            <a:ext cx="2966821" cy="9967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C0AA305-2134-518F-8CDD-545395319023}"/>
              </a:ext>
            </a:extLst>
          </p:cNvPr>
          <p:cNvSpPr txBox="1"/>
          <p:nvPr/>
        </p:nvSpPr>
        <p:spPr>
          <a:xfrm>
            <a:off x="9329680" y="3193858"/>
            <a:ext cx="192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Spring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B532B39-03EB-9B8C-3CAE-9E87BD5EEE08}"/>
              </a:ext>
            </a:extLst>
          </p:cNvPr>
          <p:cNvSpPr/>
          <p:nvPr/>
        </p:nvSpPr>
        <p:spPr>
          <a:xfrm>
            <a:off x="13773600" y="620211"/>
            <a:ext cx="3600000" cy="360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래픽 28">
            <a:extLst>
              <a:ext uri="{FF2B5EF4-FFF2-40B4-BE49-F238E27FC236}">
                <a16:creationId xmlns:a16="http://schemas.microsoft.com/office/drawing/2014/main" id="{01BBF3AD-1FBA-237E-2BF7-86B4385733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85286" y="1166084"/>
            <a:ext cx="1745572" cy="17455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4C462F-AA3F-B35D-93CB-51836AE1D3B5}"/>
              </a:ext>
            </a:extLst>
          </p:cNvPr>
          <p:cNvSpPr txBox="1"/>
          <p:nvPr/>
        </p:nvSpPr>
        <p:spPr>
          <a:xfrm>
            <a:off x="14694573" y="3193858"/>
            <a:ext cx="1693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H2 DB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C14C0A3-4154-8411-6979-49D1E63B36BE}"/>
              </a:ext>
            </a:extLst>
          </p:cNvPr>
          <p:cNvCxnSpPr/>
          <p:nvPr/>
        </p:nvCxnSpPr>
        <p:spPr>
          <a:xfrm flipH="1">
            <a:off x="8204760" y="4328464"/>
            <a:ext cx="761617" cy="1196036"/>
          </a:xfrm>
          <a:prstGeom prst="straightConnector1">
            <a:avLst/>
          </a:prstGeom>
          <a:ln w="76200">
            <a:solidFill>
              <a:srgbClr val="001A4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B12F72-4B16-1287-5A28-F590B2051E6E}"/>
              </a:ext>
            </a:extLst>
          </p:cNvPr>
          <p:cNvCxnSpPr>
            <a:cxnSpLocks/>
          </p:cNvCxnSpPr>
          <p:nvPr/>
        </p:nvCxnSpPr>
        <p:spPr>
          <a:xfrm>
            <a:off x="11309792" y="4328464"/>
            <a:ext cx="725159" cy="1196036"/>
          </a:xfrm>
          <a:prstGeom prst="straightConnector1">
            <a:avLst/>
          </a:prstGeom>
          <a:ln w="76200">
            <a:solidFill>
              <a:srgbClr val="001A4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308B399-DFDB-9F5A-8DD1-AEFF12E52A0B}"/>
              </a:ext>
            </a:extLst>
          </p:cNvPr>
          <p:cNvCxnSpPr/>
          <p:nvPr/>
        </p:nvCxnSpPr>
        <p:spPr>
          <a:xfrm>
            <a:off x="9576360" y="7200900"/>
            <a:ext cx="1600200" cy="0"/>
          </a:xfrm>
          <a:prstGeom prst="straightConnector1">
            <a:avLst/>
          </a:prstGeom>
          <a:ln w="76200">
            <a:solidFill>
              <a:srgbClr val="001A4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243966-35AF-3C8C-C667-848D4A11A685}"/>
              </a:ext>
            </a:extLst>
          </p:cNvPr>
          <p:cNvCxnSpPr>
            <a:cxnSpLocks/>
          </p:cNvCxnSpPr>
          <p:nvPr/>
        </p:nvCxnSpPr>
        <p:spPr>
          <a:xfrm>
            <a:off x="4477200" y="7494584"/>
            <a:ext cx="965343" cy="0"/>
          </a:xfrm>
          <a:prstGeom prst="straightConnector1">
            <a:avLst/>
          </a:prstGeom>
          <a:ln w="76200">
            <a:solidFill>
              <a:srgbClr val="001A4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AB1F1C7-BDD7-4AA2-93A5-20D549F6AC68}"/>
              </a:ext>
            </a:extLst>
          </p:cNvPr>
          <p:cNvCxnSpPr>
            <a:cxnSpLocks/>
          </p:cNvCxnSpPr>
          <p:nvPr/>
        </p:nvCxnSpPr>
        <p:spPr>
          <a:xfrm>
            <a:off x="12369657" y="2476500"/>
            <a:ext cx="965343" cy="0"/>
          </a:xfrm>
          <a:prstGeom prst="straightConnector1">
            <a:avLst/>
          </a:prstGeom>
          <a:ln w="76200">
            <a:solidFill>
              <a:srgbClr val="001A4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B470D4FD-9F32-3066-309E-6FA118EFA081}"/>
              </a:ext>
            </a:extLst>
          </p:cNvPr>
          <p:cNvSpPr txBox="1">
            <a:spLocks/>
          </p:cNvSpPr>
          <p:nvPr/>
        </p:nvSpPr>
        <p:spPr>
          <a:xfrm>
            <a:off x="304800" y="266700"/>
            <a:ext cx="10515600" cy="1418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7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7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기술 스택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46543-6B90-1096-E59C-488F2EE56984}"/>
              </a:ext>
            </a:extLst>
          </p:cNvPr>
          <p:cNvSpPr txBox="1"/>
          <p:nvPr/>
        </p:nvSpPr>
        <p:spPr>
          <a:xfrm>
            <a:off x="17821737" y="9636614"/>
            <a:ext cx="46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D923837E-CF50-430D-10F2-EC74FF0CAD87}"/>
              </a:ext>
            </a:extLst>
          </p:cNvPr>
          <p:cNvSpPr txBox="1">
            <a:spLocks/>
          </p:cNvSpPr>
          <p:nvPr/>
        </p:nvSpPr>
        <p:spPr>
          <a:xfrm>
            <a:off x="304800" y="266700"/>
            <a:ext cx="10515600" cy="1418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경험치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1E3BB-B1F1-3456-C4C8-80279C0F1CD2}"/>
              </a:ext>
            </a:extLst>
          </p:cNvPr>
          <p:cNvSpPr txBox="1"/>
          <p:nvPr/>
        </p:nvSpPr>
        <p:spPr>
          <a:xfrm>
            <a:off x="17821737" y="9636614"/>
            <a:ext cx="46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ACB8F-B42C-45BA-A3C4-8353B3807AB2}"/>
              </a:ext>
            </a:extLst>
          </p:cNvPr>
          <p:cNvSpPr txBox="1"/>
          <p:nvPr/>
        </p:nvSpPr>
        <p:spPr>
          <a:xfrm>
            <a:off x="1418306" y="4914900"/>
            <a:ext cx="6095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경험치 체계</a:t>
            </a:r>
            <a:endParaRPr lang="en-US" altLang="ko-KR" sz="44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36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4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861CD1-F177-5DE7-E7B6-95FE059A5ACC}"/>
              </a:ext>
            </a:extLst>
          </p:cNvPr>
          <p:cNvSpPr/>
          <p:nvPr/>
        </p:nvSpPr>
        <p:spPr>
          <a:xfrm flipV="1">
            <a:off x="1418306" y="5730211"/>
            <a:ext cx="6093543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5F2965-EC1E-8381-24DD-0913096BB185}"/>
              </a:ext>
            </a:extLst>
          </p:cNvPr>
          <p:cNvSpPr txBox="1"/>
          <p:nvPr/>
        </p:nvSpPr>
        <p:spPr>
          <a:xfrm>
            <a:off x="1418306" y="5915768"/>
            <a:ext cx="606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일정 완료 하루 최대 경험치</a:t>
            </a:r>
            <a:r>
              <a:rPr lang="en-US" altLang="ko-KR" sz="3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12 Exp</a:t>
            </a:r>
          </a:p>
          <a:p>
            <a:r>
              <a:rPr lang="ko-KR" altLang="en-US" sz="3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타이머 사용 하루 최대 경험치</a:t>
            </a:r>
            <a:r>
              <a:rPr lang="en-US" altLang="ko-KR" sz="3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12 Exp</a:t>
            </a:r>
          </a:p>
          <a:p>
            <a:r>
              <a:rPr lang="ko-KR" altLang="en-US" sz="3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하루 최대 경험치 </a:t>
            </a:r>
            <a:r>
              <a:rPr lang="en-US" altLang="ko-KR" sz="3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24 Exp</a:t>
            </a:r>
            <a:endParaRPr lang="ko-KR" altLang="en-US" sz="3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7CEE8-11C9-47F5-0263-AB9CE5EA98B9}"/>
              </a:ext>
            </a:extLst>
          </p:cNvPr>
          <p:cNvSpPr txBox="1"/>
          <p:nvPr/>
        </p:nvSpPr>
        <p:spPr>
          <a:xfrm>
            <a:off x="1418306" y="7658100"/>
            <a:ext cx="609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 경험치</a:t>
            </a:r>
            <a:endParaRPr lang="en-US" altLang="ko-KR" sz="36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4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4A8095-1535-38E7-B693-ECCEF957CCDC}"/>
              </a:ext>
            </a:extLst>
          </p:cNvPr>
          <p:cNvSpPr/>
          <p:nvPr/>
        </p:nvSpPr>
        <p:spPr>
          <a:xfrm flipV="1">
            <a:off x="1418306" y="8437171"/>
            <a:ext cx="6093543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76761-DAE9-0C53-377A-1D23EEBB3FB4}"/>
              </a:ext>
            </a:extLst>
          </p:cNvPr>
          <p:cNvSpPr txBox="1"/>
          <p:nvPr/>
        </p:nvSpPr>
        <p:spPr>
          <a:xfrm>
            <a:off x="1418306" y="8724900"/>
            <a:ext cx="6066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수식</a:t>
            </a:r>
            <a:r>
              <a:rPr lang="en-US" altLang="ko-KR" sz="3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( (Level - 1) </a:t>
            </a:r>
            <a:r>
              <a:rPr lang="ko-KR" altLang="en-US" sz="3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* </a:t>
            </a:r>
            <a:r>
              <a:rPr lang="en-US" altLang="ko-KR" sz="3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1.1 ) + 10</a:t>
            </a:r>
            <a:endParaRPr lang="ko-KR" altLang="en-US" sz="3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16802F3-0318-5AB1-BF33-451E2F84B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016467"/>
              </p:ext>
            </p:extLst>
          </p:nvPr>
        </p:nvGraphicFramePr>
        <p:xfrm>
          <a:off x="9189720" y="653578"/>
          <a:ext cx="8107680" cy="85496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66566">
                  <a:extLst>
                    <a:ext uri="{9D8B030D-6E8A-4147-A177-3AD203B41FA5}">
                      <a16:colId xmlns:a16="http://schemas.microsoft.com/office/drawing/2014/main" val="670275703"/>
                    </a:ext>
                  </a:extLst>
                </a:gridCol>
                <a:gridCol w="2775602">
                  <a:extLst>
                    <a:ext uri="{9D8B030D-6E8A-4147-A177-3AD203B41FA5}">
                      <a16:colId xmlns:a16="http://schemas.microsoft.com/office/drawing/2014/main" val="3000922340"/>
                    </a:ext>
                  </a:extLst>
                </a:gridCol>
                <a:gridCol w="2965512">
                  <a:extLst>
                    <a:ext uri="{9D8B030D-6E8A-4147-A177-3AD203B41FA5}">
                      <a16:colId xmlns:a16="http://schemas.microsoft.com/office/drawing/2014/main" val="1811460416"/>
                    </a:ext>
                  </a:extLst>
                </a:gridCol>
              </a:tblGrid>
              <a:tr h="5699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레벨</a:t>
                      </a:r>
                    </a:p>
                  </a:txBody>
                  <a:tcPr>
                    <a:solidFill>
                      <a:srgbClr val="DFBF9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필요 경험치</a:t>
                      </a:r>
                    </a:p>
                  </a:txBody>
                  <a:tcPr>
                    <a:solidFill>
                      <a:srgbClr val="DFBF9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누적 경험치</a:t>
                      </a:r>
                    </a:p>
                  </a:txBody>
                  <a:tcPr>
                    <a:solidFill>
                      <a:srgbClr val="DFBF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864309"/>
                  </a:ext>
                </a:extLst>
              </a:tr>
              <a:tr h="56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42119"/>
                  </a:ext>
                </a:extLst>
              </a:tr>
              <a:tr h="56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11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21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044812"/>
                  </a:ext>
                </a:extLst>
              </a:tr>
              <a:tr h="56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33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591920"/>
                  </a:ext>
                </a:extLst>
              </a:tr>
              <a:tr h="56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13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46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87682"/>
                  </a:ext>
                </a:extLst>
              </a:tr>
              <a:tr h="56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14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60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7891"/>
                  </a:ext>
                </a:extLst>
              </a:tr>
              <a:tr h="56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75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137986"/>
                  </a:ext>
                </a:extLst>
              </a:tr>
              <a:tr h="56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7 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17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92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815865"/>
                  </a:ext>
                </a:extLst>
              </a:tr>
              <a:tr h="56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18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110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612185"/>
                  </a:ext>
                </a:extLst>
              </a:tr>
              <a:tr h="56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19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129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94696"/>
                  </a:ext>
                </a:extLst>
              </a:tr>
              <a:tr h="56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21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150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889130"/>
                  </a:ext>
                </a:extLst>
              </a:tr>
              <a:tr h="56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228102"/>
                  </a:ext>
                </a:extLst>
              </a:tr>
              <a:tr h="56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589586"/>
                  </a:ext>
                </a:extLst>
              </a:tr>
              <a:tr h="56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99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119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6326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558555"/>
                  </a:ext>
                </a:extLst>
              </a:tr>
              <a:tr h="56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120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6445 </a:t>
                      </a:r>
                      <a:endParaRPr lang="ko-KR" altLang="en-US" sz="2800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E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9934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167D207-3DAA-D778-48E4-DFDC34707EE3}"/>
              </a:ext>
            </a:extLst>
          </p:cNvPr>
          <p:cNvSpPr txBox="1"/>
          <p:nvPr/>
        </p:nvSpPr>
        <p:spPr>
          <a:xfrm>
            <a:off x="9363537" y="9371812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하루에 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18 Exp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씩 쌓으면 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년에 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레벨 도달 가능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</a:t>
            </a:r>
            <a:endParaRPr lang="ko-KR" altLang="en-US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447485-E43C-D00C-E7A7-34146E92FEB3}"/>
              </a:ext>
            </a:extLst>
          </p:cNvPr>
          <p:cNvSpPr txBox="1"/>
          <p:nvPr/>
        </p:nvSpPr>
        <p:spPr>
          <a:xfrm>
            <a:off x="1418306" y="2218372"/>
            <a:ext cx="609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경험치 획득 방법</a:t>
            </a:r>
            <a:endParaRPr lang="en-US" altLang="ko-KR" sz="4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1236DB4-8496-B4C1-F716-EDB134B886C2}"/>
              </a:ext>
            </a:extLst>
          </p:cNvPr>
          <p:cNvSpPr/>
          <p:nvPr/>
        </p:nvSpPr>
        <p:spPr>
          <a:xfrm flipV="1">
            <a:off x="1418306" y="2974613"/>
            <a:ext cx="6093543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4F345-CCC5-CA51-FA72-56C90395DB01}"/>
              </a:ext>
            </a:extLst>
          </p:cNvPr>
          <p:cNvSpPr txBox="1"/>
          <p:nvPr/>
        </p:nvSpPr>
        <p:spPr>
          <a:xfrm>
            <a:off x="1418306" y="3132772"/>
            <a:ext cx="606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3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일정 완료 버튼 클릭 시 경험치 적립</a:t>
            </a:r>
            <a:endParaRPr lang="en-US" altLang="ko-KR" sz="3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3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타이머를 사용한 일정 수행이라면 </a:t>
            </a:r>
            <a:r>
              <a:rPr lang="en-US" altLang="ko-KR" sz="3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3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시간에 </a:t>
            </a:r>
            <a:r>
              <a:rPr lang="en-US" altLang="ko-KR" sz="3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 Exp </a:t>
            </a:r>
            <a:r>
              <a:rPr lang="ko-KR" altLang="en-US" sz="3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씩 경험치 적립 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7CEE960A-DB73-D2F6-E43A-FEEEB12AF0F8}"/>
              </a:ext>
            </a:extLst>
          </p:cNvPr>
          <p:cNvSpPr/>
          <p:nvPr/>
        </p:nvSpPr>
        <p:spPr>
          <a:xfrm>
            <a:off x="9363537" y="9532635"/>
            <a:ext cx="466263" cy="201574"/>
          </a:xfrm>
          <a:prstGeom prst="rightArrow">
            <a:avLst/>
          </a:prstGeom>
          <a:solidFill>
            <a:srgbClr val="001A46"/>
          </a:solidFill>
          <a:ln>
            <a:solidFill>
              <a:srgbClr val="001A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DFBF9E"/>
                </a:solidFill>
              </a:ln>
              <a:solidFill>
                <a:srgbClr val="DFBF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60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D923837E-CF50-430D-10F2-EC74FF0CAD87}"/>
              </a:ext>
            </a:extLst>
          </p:cNvPr>
          <p:cNvSpPr txBox="1">
            <a:spLocks/>
          </p:cNvSpPr>
          <p:nvPr/>
        </p:nvSpPr>
        <p:spPr>
          <a:xfrm>
            <a:off x="304800" y="266700"/>
            <a:ext cx="10515600" cy="1418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7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주요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1E3BB-B1F1-3456-C4C8-80279C0F1CD2}"/>
              </a:ext>
            </a:extLst>
          </p:cNvPr>
          <p:cNvSpPr txBox="1"/>
          <p:nvPr/>
        </p:nvSpPr>
        <p:spPr>
          <a:xfrm>
            <a:off x="17821737" y="9636614"/>
            <a:ext cx="46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6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9CBD57-5F26-5FCE-0E16-42BFB761B666}"/>
              </a:ext>
            </a:extLst>
          </p:cNvPr>
          <p:cNvSpPr txBox="1"/>
          <p:nvPr/>
        </p:nvSpPr>
        <p:spPr>
          <a:xfrm>
            <a:off x="1219200" y="1611986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일간</a:t>
            </a:r>
            <a:r>
              <a:rPr lang="en-US" altLang="ko-KR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월간</a:t>
            </a:r>
            <a:r>
              <a:rPr lang="en-US" altLang="ko-KR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타이머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195D2-B847-0FF5-419E-775E8CA6B67F}"/>
              </a:ext>
            </a:extLst>
          </p:cNvPr>
          <p:cNvSpPr txBox="1"/>
          <p:nvPr/>
        </p:nvSpPr>
        <p:spPr>
          <a:xfrm>
            <a:off x="1219200" y="4663290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팔로잉</a:t>
            </a:r>
            <a:r>
              <a:rPr lang="en-US" altLang="ko-KR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4000" b="1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팔로워</a:t>
            </a:r>
            <a:endParaRPr lang="ko-KR" altLang="en-US" sz="4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3977D-B3B8-31A5-8AB1-AA072514D02A}"/>
              </a:ext>
            </a:extLst>
          </p:cNvPr>
          <p:cNvSpPr txBox="1"/>
          <p:nvPr/>
        </p:nvSpPr>
        <p:spPr>
          <a:xfrm>
            <a:off x="1219200" y="7132395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캐릭터 방</a:t>
            </a:r>
            <a:r>
              <a:rPr lang="en-US" altLang="ko-KR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4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E6013-A421-336A-A7F3-304CD536288B}"/>
              </a:ext>
            </a:extLst>
          </p:cNvPr>
          <p:cNvSpPr txBox="1"/>
          <p:nvPr/>
        </p:nvSpPr>
        <p:spPr>
          <a:xfrm>
            <a:off x="1143000" y="2494807"/>
            <a:ext cx="1554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일정 추가</a:t>
            </a:r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일정 수정</a:t>
            </a:r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일정 완료 등의 일정 관리 기능</a:t>
            </a:r>
            <a:endParaRPr lang="en-US" altLang="ko-KR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일간 일정 화면 </a:t>
            </a:r>
            <a:endParaRPr lang="en-US" altLang="ko-KR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월간 일정 화면</a:t>
            </a:r>
            <a:endParaRPr lang="en-US" altLang="ko-KR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타이머 시간 측정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92C2-E636-4419-31A2-2EA17E6444CC}"/>
              </a:ext>
            </a:extLst>
          </p:cNvPr>
          <p:cNvSpPr txBox="1"/>
          <p:nvPr/>
        </p:nvSpPr>
        <p:spPr>
          <a:xfrm>
            <a:off x="1143000" y="5478840"/>
            <a:ext cx="1554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전체 회원 조회</a:t>
            </a:r>
            <a:endParaRPr lang="en-US" altLang="ko-KR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내가 </a:t>
            </a:r>
            <a:r>
              <a:rPr lang="ko-KR" altLang="en-US" sz="3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팔로잉</a:t>
            </a: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한 사용자 정보 조회 가능</a:t>
            </a:r>
            <a:endParaRPr lang="en-US" altLang="ko-KR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나를 </a:t>
            </a:r>
            <a:r>
              <a:rPr lang="ko-KR" altLang="en-US" sz="3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팔로잉</a:t>
            </a: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한 사용자 정보 조회 가능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99A10-7A31-6066-067B-AC13002B847C}"/>
              </a:ext>
            </a:extLst>
          </p:cNvPr>
          <p:cNvSpPr txBox="1"/>
          <p:nvPr/>
        </p:nvSpPr>
        <p:spPr>
          <a:xfrm>
            <a:off x="1143000" y="7993440"/>
            <a:ext cx="1554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벽</a:t>
            </a:r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바닥 색상 변경 가능</a:t>
            </a:r>
            <a:endParaRPr lang="en-US" altLang="ko-KR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아이템 구매 가능</a:t>
            </a:r>
            <a:endParaRPr lang="en-US" altLang="ko-KR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캐릭터 방 커스터마이징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08C127-BD3D-942D-5375-49D183D376A5}"/>
              </a:ext>
            </a:extLst>
          </p:cNvPr>
          <p:cNvSpPr/>
          <p:nvPr/>
        </p:nvSpPr>
        <p:spPr>
          <a:xfrm flipV="1">
            <a:off x="647700" y="2324100"/>
            <a:ext cx="15544800" cy="52624"/>
          </a:xfrm>
          <a:prstGeom prst="rect">
            <a:avLst/>
          </a:prstGeom>
          <a:solidFill>
            <a:srgbClr val="DFBF9E"/>
          </a:solidFill>
          <a:ln>
            <a:solidFill>
              <a:srgbClr val="DFBF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3864B0-8D9D-1285-8D60-F10C2ED33EAD}"/>
              </a:ext>
            </a:extLst>
          </p:cNvPr>
          <p:cNvSpPr txBox="1"/>
          <p:nvPr/>
        </p:nvSpPr>
        <p:spPr>
          <a:xfrm>
            <a:off x="647700" y="1592626"/>
            <a:ext cx="99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</a:t>
            </a:r>
            <a:endParaRPr lang="ko-KR" altLang="en-US" sz="4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5723F-B199-8581-5F5D-BF502CAE2651}"/>
              </a:ext>
            </a:extLst>
          </p:cNvPr>
          <p:cNvSpPr txBox="1"/>
          <p:nvPr/>
        </p:nvSpPr>
        <p:spPr>
          <a:xfrm>
            <a:off x="647700" y="4652427"/>
            <a:ext cx="99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</a:t>
            </a:r>
            <a:endParaRPr lang="ko-KR" altLang="en-US" sz="4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C43A07-6CD6-20A4-1A37-5BE2A5A52F07}"/>
              </a:ext>
            </a:extLst>
          </p:cNvPr>
          <p:cNvSpPr txBox="1"/>
          <p:nvPr/>
        </p:nvSpPr>
        <p:spPr>
          <a:xfrm>
            <a:off x="647700" y="7112288"/>
            <a:ext cx="99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3.</a:t>
            </a:r>
            <a:endParaRPr lang="ko-KR" altLang="en-US" sz="4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E35526-03DC-D821-C899-7480A609F1F7}"/>
              </a:ext>
            </a:extLst>
          </p:cNvPr>
          <p:cNvSpPr/>
          <p:nvPr/>
        </p:nvSpPr>
        <p:spPr>
          <a:xfrm flipV="1">
            <a:off x="647700" y="5395676"/>
            <a:ext cx="15544800" cy="52624"/>
          </a:xfrm>
          <a:prstGeom prst="rect">
            <a:avLst/>
          </a:prstGeom>
          <a:solidFill>
            <a:srgbClr val="DFBF9E"/>
          </a:solidFill>
          <a:ln>
            <a:solidFill>
              <a:srgbClr val="DFBF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DE9F2F-AEAE-6441-603A-40F041983E2B}"/>
              </a:ext>
            </a:extLst>
          </p:cNvPr>
          <p:cNvSpPr/>
          <p:nvPr/>
        </p:nvSpPr>
        <p:spPr>
          <a:xfrm flipV="1">
            <a:off x="647700" y="7834076"/>
            <a:ext cx="15544800" cy="52624"/>
          </a:xfrm>
          <a:prstGeom prst="rect">
            <a:avLst/>
          </a:prstGeom>
          <a:solidFill>
            <a:srgbClr val="DFBF9E"/>
          </a:solidFill>
          <a:ln>
            <a:solidFill>
              <a:srgbClr val="DFBF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F2C1F9C-9115-1B0A-0064-BF4F34BAE8D6}"/>
              </a:ext>
            </a:extLst>
          </p:cNvPr>
          <p:cNvSpPr txBox="1">
            <a:spLocks/>
          </p:cNvSpPr>
          <p:nvPr/>
        </p:nvSpPr>
        <p:spPr>
          <a:xfrm>
            <a:off x="304800" y="266700"/>
            <a:ext cx="10515600" cy="1418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7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일간</a:t>
            </a:r>
            <a:r>
              <a:rPr lang="en-US" altLang="ko-KR" sz="7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7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월간</a:t>
            </a:r>
            <a:r>
              <a:rPr lang="en-US" altLang="ko-KR" sz="7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7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타이머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FCB18E9-144E-5C0E-2644-876A46A0E39D}"/>
              </a:ext>
            </a:extLst>
          </p:cNvPr>
          <p:cNvGrpSpPr/>
          <p:nvPr/>
        </p:nvGrpSpPr>
        <p:grpSpPr>
          <a:xfrm>
            <a:off x="762000" y="1971981"/>
            <a:ext cx="4572000" cy="7972119"/>
            <a:chOff x="1153080" y="1784009"/>
            <a:chExt cx="4333321" cy="8359810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80F1C3DD-BB75-B237-60BC-ED4F5551DD69}"/>
                </a:ext>
              </a:extLst>
            </p:cNvPr>
            <p:cNvSpPr/>
            <p:nvPr/>
          </p:nvSpPr>
          <p:spPr>
            <a:xfrm>
              <a:off x="1452840" y="2095500"/>
              <a:ext cx="3733800" cy="685800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텍스트, 스크린샷, 소프트웨어, 번호이(가) 표시된 사진&#10;&#10;자동 생성된 설명">
              <a:extLst>
                <a:ext uri="{FF2B5EF4-FFF2-40B4-BE49-F238E27FC236}">
                  <a16:creationId xmlns:a16="http://schemas.microsoft.com/office/drawing/2014/main" id="{B175D2B2-B230-9367-3377-5989408CA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840" y="2401063"/>
              <a:ext cx="3733800" cy="74105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30" name="Picture 6" descr="일본어 앱 &quot;TOBIRA 서바이벌 에디션&quot; | APU">
              <a:extLst>
                <a:ext uri="{FF2B5EF4-FFF2-40B4-BE49-F238E27FC236}">
                  <a16:creationId xmlns:a16="http://schemas.microsoft.com/office/drawing/2014/main" id="{3B800EB9-0F78-AC21-E6EC-307F980E90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080" y="1784009"/>
              <a:ext cx="4333321" cy="8359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DBA4CC-C4C8-3CD9-0511-24FD6403940A}"/>
              </a:ext>
            </a:extLst>
          </p:cNvPr>
          <p:cNvGrpSpPr/>
          <p:nvPr/>
        </p:nvGrpSpPr>
        <p:grpSpPr>
          <a:xfrm>
            <a:off x="6700418" y="1971981"/>
            <a:ext cx="4572000" cy="7972119"/>
            <a:chOff x="6863039" y="1784009"/>
            <a:chExt cx="4333321" cy="8359810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7F174838-E188-8B64-DB96-795BA5D83F0B}"/>
                </a:ext>
              </a:extLst>
            </p:cNvPr>
            <p:cNvSpPr/>
            <p:nvPr/>
          </p:nvSpPr>
          <p:spPr>
            <a:xfrm>
              <a:off x="7162799" y="2095500"/>
              <a:ext cx="3733800" cy="685800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텍스트, 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15914415-0F1F-9AFB-6EDA-668CFA1CF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799" y="2400300"/>
              <a:ext cx="3733800" cy="74253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5" name="Picture 6" descr="일본어 앱 &quot;TOBIRA 서바이벌 에디션&quot; | APU">
              <a:extLst>
                <a:ext uri="{FF2B5EF4-FFF2-40B4-BE49-F238E27FC236}">
                  <a16:creationId xmlns:a16="http://schemas.microsoft.com/office/drawing/2014/main" id="{36FDBD4E-1961-A29A-0A81-1648CE147F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3039" y="1784009"/>
              <a:ext cx="4333321" cy="8359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74C05-E2D8-B5F9-6C44-885AEB7C410E}"/>
              </a:ext>
            </a:extLst>
          </p:cNvPr>
          <p:cNvGrpSpPr/>
          <p:nvPr/>
        </p:nvGrpSpPr>
        <p:grpSpPr>
          <a:xfrm>
            <a:off x="12638835" y="1971981"/>
            <a:ext cx="4571999" cy="7972119"/>
            <a:chOff x="12501839" y="1784009"/>
            <a:chExt cx="4333321" cy="835981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D8844A32-AEF5-AD19-9B4D-AB57A5022ED2}"/>
                </a:ext>
              </a:extLst>
            </p:cNvPr>
            <p:cNvSpPr/>
            <p:nvPr/>
          </p:nvSpPr>
          <p:spPr>
            <a:xfrm>
              <a:off x="12801599" y="2095500"/>
              <a:ext cx="3733800" cy="685800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 descr="텍스트, 스크린샷, 폰트, 원이(가) 표시된 사진&#10;&#10;자동 생성된 설명">
              <a:extLst>
                <a:ext uri="{FF2B5EF4-FFF2-40B4-BE49-F238E27FC236}">
                  <a16:creationId xmlns:a16="http://schemas.microsoft.com/office/drawing/2014/main" id="{900618C2-517A-139A-D31A-A41CDDA49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01599" y="2400300"/>
              <a:ext cx="3733800" cy="74253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6" name="Picture 6" descr="일본어 앱 &quot;TOBIRA 서바이벌 에디션&quot; | APU">
              <a:extLst>
                <a:ext uri="{FF2B5EF4-FFF2-40B4-BE49-F238E27FC236}">
                  <a16:creationId xmlns:a16="http://schemas.microsoft.com/office/drawing/2014/main" id="{77BB933A-2377-C7B8-75E4-04DA805456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01839" y="1784009"/>
              <a:ext cx="4333321" cy="8359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7461DF6-6AC6-EC54-BFAB-C237E5BD49F0}"/>
              </a:ext>
            </a:extLst>
          </p:cNvPr>
          <p:cNvSpPr txBox="1"/>
          <p:nvPr/>
        </p:nvSpPr>
        <p:spPr>
          <a:xfrm>
            <a:off x="17821737" y="9636614"/>
            <a:ext cx="46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7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B2E5FDB0-A015-6E38-B042-5E9C265BE268}"/>
              </a:ext>
            </a:extLst>
          </p:cNvPr>
          <p:cNvSpPr/>
          <p:nvPr/>
        </p:nvSpPr>
        <p:spPr>
          <a:xfrm>
            <a:off x="537965" y="2113329"/>
            <a:ext cx="3733800" cy="685800"/>
          </a:xfrm>
          <a:prstGeom prst="round2SameRect">
            <a:avLst>
              <a:gd name="adj1" fmla="val 34445"/>
              <a:gd name="adj2" fmla="val 0"/>
            </a:avLst>
          </a:prstGeom>
          <a:solidFill>
            <a:srgbClr val="F8F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093EB341-C1B9-2265-41AC-7C7A1D918440}"/>
              </a:ext>
            </a:extLst>
          </p:cNvPr>
          <p:cNvSpPr/>
          <p:nvPr/>
        </p:nvSpPr>
        <p:spPr>
          <a:xfrm>
            <a:off x="9516624" y="2213273"/>
            <a:ext cx="3733800" cy="685800"/>
          </a:xfrm>
          <a:prstGeom prst="round2SameRect">
            <a:avLst>
              <a:gd name="adj1" fmla="val 34445"/>
              <a:gd name="adj2" fmla="val 0"/>
            </a:avLst>
          </a:prstGeom>
          <a:solidFill>
            <a:srgbClr val="7C7D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위쪽 모서리 45">
            <a:extLst>
              <a:ext uri="{FF2B5EF4-FFF2-40B4-BE49-F238E27FC236}">
                <a16:creationId xmlns:a16="http://schemas.microsoft.com/office/drawing/2014/main" id="{91D99DCC-6BF6-8949-A401-4F0A512D965C}"/>
              </a:ext>
            </a:extLst>
          </p:cNvPr>
          <p:cNvSpPr/>
          <p:nvPr/>
        </p:nvSpPr>
        <p:spPr>
          <a:xfrm>
            <a:off x="14041488" y="2153770"/>
            <a:ext cx="3733800" cy="685800"/>
          </a:xfrm>
          <a:prstGeom prst="round2SameRect">
            <a:avLst>
              <a:gd name="adj1" fmla="val 34445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위쪽 모서리 42">
            <a:extLst>
              <a:ext uri="{FF2B5EF4-FFF2-40B4-BE49-F238E27FC236}">
                <a16:creationId xmlns:a16="http://schemas.microsoft.com/office/drawing/2014/main" id="{9FF41AF2-A360-72C7-3679-8C09A1B6846A}"/>
              </a:ext>
            </a:extLst>
          </p:cNvPr>
          <p:cNvSpPr/>
          <p:nvPr/>
        </p:nvSpPr>
        <p:spPr>
          <a:xfrm>
            <a:off x="4990863" y="2212044"/>
            <a:ext cx="3733800" cy="685800"/>
          </a:xfrm>
          <a:prstGeom prst="round2SameRect">
            <a:avLst>
              <a:gd name="adj1" fmla="val 34445"/>
              <a:gd name="adj2" fmla="val 0"/>
            </a:avLst>
          </a:prstGeom>
          <a:solidFill>
            <a:srgbClr val="ADAF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AA15539D-B693-4D17-946D-A81AF7606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600" y="2496670"/>
            <a:ext cx="3725688" cy="7239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CBFA2386-1DB8-3D1F-572D-21353B42B8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795" y="2496671"/>
            <a:ext cx="3721629" cy="7239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, 스크린샷, 운영 체제, 멀티미디어이(가) 표시된 사진&#10;&#10;자동 생성된 설명">
            <a:extLst>
              <a:ext uri="{FF2B5EF4-FFF2-40B4-BE49-F238E27FC236}">
                <a16:creationId xmlns:a16="http://schemas.microsoft.com/office/drawing/2014/main" id="{C62034D9-B4A6-8496-6386-778218AA89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05" y="2496672"/>
            <a:ext cx="3731113" cy="723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03148636-67B5-09BE-B653-8A76FC2CEE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91" y="2496670"/>
            <a:ext cx="3598566" cy="7210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6" descr="일본어 앱 &quot;TOBIRA 서바이벌 에디션&quot; | APU">
            <a:extLst>
              <a:ext uri="{FF2B5EF4-FFF2-40B4-BE49-F238E27FC236}">
                <a16:creationId xmlns:a16="http://schemas.microsoft.com/office/drawing/2014/main" id="{DB3654E0-F74C-DC35-9C4B-CA5424681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731" y="1963272"/>
            <a:ext cx="4176373" cy="805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일본어 앱 &quot;TOBIRA 서바이벌 에디션&quot; | APU">
            <a:extLst>
              <a:ext uri="{FF2B5EF4-FFF2-40B4-BE49-F238E27FC236}">
                <a16:creationId xmlns:a16="http://schemas.microsoft.com/office/drawing/2014/main" id="{BAF6B1A3-096F-A6BD-3D35-D40165F75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256" y="1963272"/>
            <a:ext cx="4176373" cy="805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일본어 앱 &quot;TOBIRA 서바이벌 에디션&quot; | APU">
            <a:extLst>
              <a:ext uri="{FF2B5EF4-FFF2-40B4-BE49-F238E27FC236}">
                <a16:creationId xmlns:a16="http://schemas.microsoft.com/office/drawing/2014/main" id="{5C3A887C-6C61-5F60-45CA-725209F27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577" y="1963272"/>
            <a:ext cx="4176373" cy="805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일본어 앱 &quot;TOBIRA 서바이벌 에디션&quot; | APU">
            <a:extLst>
              <a:ext uri="{FF2B5EF4-FFF2-40B4-BE49-F238E27FC236}">
                <a16:creationId xmlns:a16="http://schemas.microsoft.com/office/drawing/2014/main" id="{185D497F-BEC8-A91C-48D7-ECA30C5FA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79" y="1963272"/>
            <a:ext cx="4176373" cy="805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제목 1">
            <a:extLst>
              <a:ext uri="{FF2B5EF4-FFF2-40B4-BE49-F238E27FC236}">
                <a16:creationId xmlns:a16="http://schemas.microsoft.com/office/drawing/2014/main" id="{F11338F5-D5AC-6749-E377-746990C20E69}"/>
              </a:ext>
            </a:extLst>
          </p:cNvPr>
          <p:cNvSpPr txBox="1">
            <a:spLocks/>
          </p:cNvSpPr>
          <p:nvPr/>
        </p:nvSpPr>
        <p:spPr>
          <a:xfrm>
            <a:off x="304800" y="266700"/>
            <a:ext cx="10515600" cy="1418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7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7200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팔로잉</a:t>
            </a:r>
            <a:r>
              <a:rPr lang="en-US" altLang="ko-KR" sz="7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7200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팔로워</a:t>
            </a:r>
            <a:endParaRPr lang="ko-KR" altLang="en-US" sz="72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078A1-3A28-BE34-9A72-351699FAB17E}"/>
              </a:ext>
            </a:extLst>
          </p:cNvPr>
          <p:cNvSpPr txBox="1"/>
          <p:nvPr/>
        </p:nvSpPr>
        <p:spPr>
          <a:xfrm>
            <a:off x="17821737" y="9636614"/>
            <a:ext cx="46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8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6FA7626-8C11-75DE-3776-248A4430CE27}"/>
              </a:ext>
            </a:extLst>
          </p:cNvPr>
          <p:cNvSpPr/>
          <p:nvPr/>
        </p:nvSpPr>
        <p:spPr>
          <a:xfrm>
            <a:off x="5828389" y="2095500"/>
            <a:ext cx="3505200" cy="282642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DCB4EF5-9092-E097-0AAC-1D373FF069AC}"/>
              </a:ext>
            </a:extLst>
          </p:cNvPr>
          <p:cNvSpPr/>
          <p:nvPr/>
        </p:nvSpPr>
        <p:spPr>
          <a:xfrm>
            <a:off x="1224775" y="2095500"/>
            <a:ext cx="3505200" cy="282642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D627A57B-1784-46D1-5BDB-F688A9A34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378142"/>
            <a:ext cx="3805872" cy="7238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 descr="텍스트, 스크린샷, 컴퓨터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B86AC95-BF55-8E37-4ABF-6F095CB23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78142"/>
            <a:ext cx="3831246" cy="7238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3794A7F-AB99-6ECD-967D-88AA46EF44A4}"/>
              </a:ext>
            </a:extLst>
          </p:cNvPr>
          <p:cNvSpPr txBox="1">
            <a:spLocks/>
          </p:cNvSpPr>
          <p:nvPr/>
        </p:nvSpPr>
        <p:spPr>
          <a:xfrm>
            <a:off x="304800" y="266700"/>
            <a:ext cx="10515600" cy="1418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7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캐릭터 방</a:t>
            </a:r>
            <a:r>
              <a:rPr lang="en-US" altLang="ko-KR" sz="7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7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상점</a:t>
            </a:r>
          </a:p>
        </p:txBody>
      </p:sp>
      <p:pic>
        <p:nvPicPr>
          <p:cNvPr id="8" name="Picture 6" descr="일본어 앱 &quot;TOBIRA 서바이벌 에디션&quot; | APU">
            <a:extLst>
              <a:ext uri="{FF2B5EF4-FFF2-40B4-BE49-F238E27FC236}">
                <a16:creationId xmlns:a16="http://schemas.microsoft.com/office/drawing/2014/main" id="{398BA991-8F34-077A-52D8-62DC08487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93" y="1963272"/>
            <a:ext cx="4176373" cy="805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일본어 앱 &quot;TOBIRA 서바이벌 에디션&quot; | APU">
            <a:extLst>
              <a:ext uri="{FF2B5EF4-FFF2-40B4-BE49-F238E27FC236}">
                <a16:creationId xmlns:a16="http://schemas.microsoft.com/office/drawing/2014/main" id="{4516F115-3864-EA3A-A582-65065125C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803" y="1968759"/>
            <a:ext cx="4176373" cy="805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E9F85C-734A-0CE8-5636-5523CB750EF1}"/>
              </a:ext>
            </a:extLst>
          </p:cNvPr>
          <p:cNvSpPr txBox="1"/>
          <p:nvPr/>
        </p:nvSpPr>
        <p:spPr>
          <a:xfrm>
            <a:off x="17821737" y="9636614"/>
            <a:ext cx="46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9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2" name="그림 11" descr="크리스마스 트리, 크리스마스, 테이블, 나무이(가) 표시된 사진&#10;&#10;자동 생성된 설명">
            <a:extLst>
              <a:ext uri="{FF2B5EF4-FFF2-40B4-BE49-F238E27FC236}">
                <a16:creationId xmlns:a16="http://schemas.microsoft.com/office/drawing/2014/main" id="{5E653925-9927-1399-65E2-05AF484747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964" y="334875"/>
            <a:ext cx="3695218" cy="4244306"/>
          </a:xfrm>
          <a:prstGeom prst="rect">
            <a:avLst/>
          </a:prstGeom>
        </p:spPr>
      </p:pic>
      <p:pic>
        <p:nvPicPr>
          <p:cNvPr id="14" name="그림 13" descr="집, 스크린샷이(가) 표시된 사진&#10;&#10;자동 생성된 설명">
            <a:extLst>
              <a:ext uri="{FF2B5EF4-FFF2-40B4-BE49-F238E27FC236}">
                <a16:creationId xmlns:a16="http://schemas.microsoft.com/office/drawing/2014/main" id="{B245B77E-EA77-8047-0B8D-37A57E7D8B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771" y="3100233"/>
            <a:ext cx="3695218" cy="4244306"/>
          </a:xfrm>
          <a:prstGeom prst="rect">
            <a:avLst/>
          </a:prstGeom>
        </p:spPr>
      </p:pic>
      <p:pic>
        <p:nvPicPr>
          <p:cNvPr id="16" name="그림 15" descr="집, 디자인이(가) 표시된 사진&#10;&#10;자동 생성된 설명">
            <a:extLst>
              <a:ext uri="{FF2B5EF4-FFF2-40B4-BE49-F238E27FC236}">
                <a16:creationId xmlns:a16="http://schemas.microsoft.com/office/drawing/2014/main" id="{4AF2AB34-11D0-D92C-3F5E-80105DA92C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964" y="5471194"/>
            <a:ext cx="3695218" cy="4244306"/>
          </a:xfrm>
          <a:prstGeom prst="hexagon">
            <a:avLst>
              <a:gd name="adj" fmla="val 0"/>
              <a:gd name="vf" fmla="val 115470"/>
            </a:avLst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564</Words>
  <Application>Microsoft Office PowerPoint</Application>
  <PresentationFormat>사용자 지정</PresentationFormat>
  <Paragraphs>187</Paragraphs>
  <Slides>13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Wingdings</vt:lpstr>
      <vt:lpstr>맑은 고딕</vt:lpstr>
      <vt:lpstr>Pretendard Medium</vt:lpstr>
      <vt:lpstr>Pretendard SemiBold</vt:lpstr>
      <vt:lpstr>Arial</vt:lpstr>
      <vt:lpstr>Calibri</vt:lpstr>
      <vt:lpstr>Office Theme</vt:lpstr>
      <vt:lpstr>경험치 기반 플래너 애플리케이션 | LePl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유진 최</cp:lastModifiedBy>
  <cp:revision>220</cp:revision>
  <dcterms:created xsi:type="dcterms:W3CDTF">2023-11-26T01:58:59Z</dcterms:created>
  <dcterms:modified xsi:type="dcterms:W3CDTF">2023-12-03T14:49:53Z</dcterms:modified>
</cp:coreProperties>
</file>